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3" r:id="rId1"/>
  </p:sldMasterIdLst>
  <p:notesMasterIdLst>
    <p:notesMasterId r:id="rId25"/>
  </p:notesMasterIdLst>
  <p:sldIdLst>
    <p:sldId id="297" r:id="rId2"/>
    <p:sldId id="321" r:id="rId3"/>
    <p:sldId id="257" r:id="rId4"/>
    <p:sldId id="298" r:id="rId5"/>
    <p:sldId id="299" r:id="rId6"/>
    <p:sldId id="303" r:id="rId7"/>
    <p:sldId id="304" r:id="rId8"/>
    <p:sldId id="282" r:id="rId9"/>
    <p:sldId id="305" r:id="rId10"/>
    <p:sldId id="320" r:id="rId11"/>
    <p:sldId id="322" r:id="rId12"/>
    <p:sldId id="308" r:id="rId13"/>
    <p:sldId id="309" r:id="rId14"/>
    <p:sldId id="310" r:id="rId15"/>
    <p:sldId id="291" r:id="rId16"/>
    <p:sldId id="311" r:id="rId17"/>
    <p:sldId id="312" r:id="rId18"/>
    <p:sldId id="314" r:id="rId19"/>
    <p:sldId id="315" r:id="rId20"/>
    <p:sldId id="317" r:id="rId21"/>
    <p:sldId id="316" r:id="rId22"/>
    <p:sldId id="319" r:id="rId23"/>
    <p:sldId id="31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i Lin" initials="TL" lastIdx="2" clrIdx="0">
    <p:extLst>
      <p:ext uri="{19B8F6BF-5375-455C-9EA6-DF929625EA0E}">
        <p15:presenceInfo xmlns:p15="http://schemas.microsoft.com/office/powerpoint/2012/main" userId="aa6da0291b3c120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52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A7ABD-2E45-49ED-98AE-3412A2FAF35D}" type="datetimeFigureOut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E41CA-E8AB-4AED-8C58-A8DD2BAFA75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6527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5B7BAD5-0098-40BE-9DC0-8E2A9340F796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0382366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08D76-323A-40F7-B494-FCAF23CD691D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9554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1F3F9-6AE2-4B55-802B-38145C3EA80D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70392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74312-9C81-4101-B6A0-9857D8AB3DF6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1384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A8EA56F-B4AF-4670-9AD0-C6CC6330675C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3198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C9D5D-1732-4BC9-ACB2-9C0B04194128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2813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F749-7183-4B2D-8896-D4A1F2D6F472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6800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5EFE2-F0AA-45FC-8DFC-7D3C80CC3A67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8398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05153-C8D7-4CDE-AA2A-F5BA1836758C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2169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A98BBF-2DAE-4EF4-9565-2EFD540DD2B5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32861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2593586-6FF8-464C-979B-D89E2962B035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275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9454E903-7A20-4818-B97D-A6C4717D1FA8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59364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20.xml"/><Relationship Id="rId3" Type="http://schemas.openxmlformats.org/officeDocument/2006/relationships/slide" Target="slide5.xml"/><Relationship Id="rId7" Type="http://schemas.openxmlformats.org/officeDocument/2006/relationships/slide" Target="slide11.xml"/><Relationship Id="rId12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slide" Target="slide18.xml"/><Relationship Id="rId5" Type="http://schemas.openxmlformats.org/officeDocument/2006/relationships/slide" Target="slide9.xml"/><Relationship Id="rId15" Type="http://schemas.openxmlformats.org/officeDocument/2006/relationships/slide" Target="slide23.xml"/><Relationship Id="rId10" Type="http://schemas.openxmlformats.org/officeDocument/2006/relationships/slide" Target="slide15.xml"/><Relationship Id="rId4" Type="http://schemas.openxmlformats.org/officeDocument/2006/relationships/slide" Target="slide7.xml"/><Relationship Id="rId9" Type="http://schemas.openxmlformats.org/officeDocument/2006/relationships/slide" Target="slide14.xml"/><Relationship Id="rId14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5612482E-CD61-4D27-B9CF-C0D11CE2FFC4}"/>
              </a:ext>
            </a:extLst>
          </p:cNvPr>
          <p:cNvSpPr txBox="1">
            <a:spLocks/>
          </p:cNvSpPr>
          <p:nvPr/>
        </p:nvSpPr>
        <p:spPr>
          <a:xfrm>
            <a:off x="2421468" y="2599266"/>
            <a:ext cx="7941042" cy="29329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sz="4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后台功能与操作方法</a:t>
            </a:r>
            <a:endParaRPr lang="en-US" altLang="zh-TW" sz="4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更新時間：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2024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8C9B7B9-B1AD-4DA6-B749-E9FCB4CDA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8695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BB0137B-05F5-48EA-829E-430508624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10</a:t>
            </a:fld>
            <a:endParaRPr lang="zh-TW" altLang="en-US"/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2F543E5E-58BD-41FC-888A-BA3755778777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0799999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/>
              <a:t>代理管理</a:t>
            </a:r>
            <a:r>
              <a:rPr lang="en-US" altLang="zh-TW" dirty="0">
                <a:latin typeface="+mj-ea"/>
              </a:rPr>
              <a:t>-</a:t>
            </a:r>
            <a:r>
              <a:rPr lang="zh-TW" altLang="en-US" dirty="0">
                <a:solidFill>
                  <a:schemeClr val="accent1"/>
                </a:solidFill>
              </a:rPr>
              <a:t>新增代理</a:t>
            </a:r>
            <a:endParaRPr lang="zh-TW" altLang="en-US" dirty="0">
              <a:solidFill>
                <a:schemeClr val="accent1"/>
              </a:solidFill>
              <a:latin typeface="+mj-ea"/>
            </a:endParaRP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65578F9D-8C32-43B8-9E33-838C2B3EB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8" y="1240348"/>
            <a:ext cx="10800000" cy="4822535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44ACEB5A-E7A8-4D5A-AA27-169F240B0BF5}"/>
              </a:ext>
            </a:extLst>
          </p:cNvPr>
          <p:cNvSpPr/>
          <p:nvPr/>
        </p:nvSpPr>
        <p:spPr>
          <a:xfrm>
            <a:off x="1142998" y="1266952"/>
            <a:ext cx="1009651" cy="477181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465F505-C39F-4676-B16A-BEFD1C139CBD}"/>
              </a:ext>
            </a:extLst>
          </p:cNvPr>
          <p:cNvSpPr/>
          <p:nvPr/>
        </p:nvSpPr>
        <p:spPr>
          <a:xfrm>
            <a:off x="1050400" y="2785644"/>
            <a:ext cx="983720" cy="12689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21" name="圖說文字: 直線加上框線和強調線 20">
            <a:extLst>
              <a:ext uri="{FF2B5EF4-FFF2-40B4-BE49-F238E27FC236}">
                <a16:creationId xmlns:a16="http://schemas.microsoft.com/office/drawing/2014/main" id="{A6BCEF5F-EA3C-4076-9707-327B52800CF0}"/>
              </a:ext>
            </a:extLst>
          </p:cNvPr>
          <p:cNvSpPr/>
          <p:nvPr/>
        </p:nvSpPr>
        <p:spPr>
          <a:xfrm>
            <a:off x="2779145" y="2580542"/>
            <a:ext cx="4367780" cy="630116"/>
          </a:xfrm>
          <a:custGeom>
            <a:avLst/>
            <a:gdLst>
              <a:gd name="connsiteX0" fmla="*/ 0 w 4367780"/>
              <a:gd name="connsiteY0" fmla="*/ 0 h 630116"/>
              <a:gd name="connsiteX1" fmla="*/ 711324 w 4367780"/>
              <a:gd name="connsiteY1" fmla="*/ 0 h 630116"/>
              <a:gd name="connsiteX2" fmla="*/ 1291615 w 4367780"/>
              <a:gd name="connsiteY2" fmla="*/ 0 h 630116"/>
              <a:gd name="connsiteX3" fmla="*/ 1959261 w 4367780"/>
              <a:gd name="connsiteY3" fmla="*/ 0 h 630116"/>
              <a:gd name="connsiteX4" fmla="*/ 2626908 w 4367780"/>
              <a:gd name="connsiteY4" fmla="*/ 0 h 630116"/>
              <a:gd name="connsiteX5" fmla="*/ 3163521 w 4367780"/>
              <a:gd name="connsiteY5" fmla="*/ 0 h 630116"/>
              <a:gd name="connsiteX6" fmla="*/ 3656456 w 4367780"/>
              <a:gd name="connsiteY6" fmla="*/ 0 h 630116"/>
              <a:gd name="connsiteX7" fmla="*/ 4367780 w 4367780"/>
              <a:gd name="connsiteY7" fmla="*/ 0 h 630116"/>
              <a:gd name="connsiteX8" fmla="*/ 4367780 w 4367780"/>
              <a:gd name="connsiteY8" fmla="*/ 630116 h 630116"/>
              <a:gd name="connsiteX9" fmla="*/ 3700134 w 4367780"/>
              <a:gd name="connsiteY9" fmla="*/ 630116 h 630116"/>
              <a:gd name="connsiteX10" fmla="*/ 3163521 w 4367780"/>
              <a:gd name="connsiteY10" fmla="*/ 630116 h 630116"/>
              <a:gd name="connsiteX11" fmla="*/ 2452196 w 4367780"/>
              <a:gd name="connsiteY11" fmla="*/ 630116 h 630116"/>
              <a:gd name="connsiteX12" fmla="*/ 1915584 w 4367780"/>
              <a:gd name="connsiteY12" fmla="*/ 630116 h 630116"/>
              <a:gd name="connsiteX13" fmla="*/ 1378971 w 4367780"/>
              <a:gd name="connsiteY13" fmla="*/ 630116 h 630116"/>
              <a:gd name="connsiteX14" fmla="*/ 667646 w 4367780"/>
              <a:gd name="connsiteY14" fmla="*/ 630116 h 630116"/>
              <a:gd name="connsiteX15" fmla="*/ 0 w 4367780"/>
              <a:gd name="connsiteY15" fmla="*/ 630116 h 630116"/>
              <a:gd name="connsiteX16" fmla="*/ 0 w 4367780"/>
              <a:gd name="connsiteY16" fmla="*/ 0 h 630116"/>
              <a:gd name="connsiteX0" fmla="*/ -78838 w 4367780"/>
              <a:gd name="connsiteY0" fmla="*/ 0 h 630116"/>
              <a:gd name="connsiteX1" fmla="*/ -78838 w 4367780"/>
              <a:gd name="connsiteY1" fmla="*/ 630116 h 630116"/>
              <a:gd name="connsiteX2" fmla="*/ -78838 w 4367780"/>
              <a:gd name="connsiteY2" fmla="*/ 0 h 630116"/>
              <a:gd name="connsiteX0" fmla="*/ -78838 w 4367780"/>
              <a:gd name="connsiteY0" fmla="*/ 320811 h 630116"/>
              <a:gd name="connsiteX1" fmla="*/ -430008 w 4367780"/>
              <a:gd name="connsiteY1" fmla="*/ 298694 h 63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7780" h="630116" fill="none" extrusionOk="0">
                <a:moveTo>
                  <a:pt x="0" y="0"/>
                </a:moveTo>
                <a:cubicBezTo>
                  <a:pt x="161832" y="-11350"/>
                  <a:pt x="408264" y="13289"/>
                  <a:pt x="711324" y="0"/>
                </a:cubicBezTo>
                <a:cubicBezTo>
                  <a:pt x="1014384" y="-13289"/>
                  <a:pt x="1065787" y="9299"/>
                  <a:pt x="1291615" y="0"/>
                </a:cubicBezTo>
                <a:cubicBezTo>
                  <a:pt x="1517443" y="-9299"/>
                  <a:pt x="1713199" y="-24337"/>
                  <a:pt x="1959261" y="0"/>
                </a:cubicBezTo>
                <a:cubicBezTo>
                  <a:pt x="2205323" y="24337"/>
                  <a:pt x="2338522" y="-4397"/>
                  <a:pt x="2626908" y="0"/>
                </a:cubicBezTo>
                <a:cubicBezTo>
                  <a:pt x="2915294" y="4397"/>
                  <a:pt x="3047324" y="4445"/>
                  <a:pt x="3163521" y="0"/>
                </a:cubicBezTo>
                <a:cubicBezTo>
                  <a:pt x="3279718" y="-4445"/>
                  <a:pt x="3487060" y="4128"/>
                  <a:pt x="3656456" y="0"/>
                </a:cubicBezTo>
                <a:cubicBezTo>
                  <a:pt x="3825853" y="-4128"/>
                  <a:pt x="4136061" y="-8463"/>
                  <a:pt x="4367780" y="0"/>
                </a:cubicBezTo>
                <a:cubicBezTo>
                  <a:pt x="4385108" y="185592"/>
                  <a:pt x="4359454" y="444930"/>
                  <a:pt x="4367780" y="630116"/>
                </a:cubicBezTo>
                <a:cubicBezTo>
                  <a:pt x="4051212" y="618123"/>
                  <a:pt x="3966287" y="620168"/>
                  <a:pt x="3700134" y="630116"/>
                </a:cubicBezTo>
                <a:cubicBezTo>
                  <a:pt x="3433981" y="640064"/>
                  <a:pt x="3370200" y="637184"/>
                  <a:pt x="3163521" y="630116"/>
                </a:cubicBezTo>
                <a:cubicBezTo>
                  <a:pt x="2956842" y="623048"/>
                  <a:pt x="2728375" y="628232"/>
                  <a:pt x="2452196" y="630116"/>
                </a:cubicBezTo>
                <a:cubicBezTo>
                  <a:pt x="2176018" y="632000"/>
                  <a:pt x="2062483" y="652250"/>
                  <a:pt x="1915584" y="630116"/>
                </a:cubicBezTo>
                <a:cubicBezTo>
                  <a:pt x="1768685" y="607982"/>
                  <a:pt x="1505849" y="623045"/>
                  <a:pt x="1378971" y="630116"/>
                </a:cubicBezTo>
                <a:cubicBezTo>
                  <a:pt x="1252093" y="637187"/>
                  <a:pt x="970888" y="603225"/>
                  <a:pt x="667646" y="630116"/>
                </a:cubicBezTo>
                <a:cubicBezTo>
                  <a:pt x="364404" y="657007"/>
                  <a:pt x="167582" y="627822"/>
                  <a:pt x="0" y="630116"/>
                </a:cubicBezTo>
                <a:cubicBezTo>
                  <a:pt x="3008" y="376844"/>
                  <a:pt x="26926" y="253604"/>
                  <a:pt x="0" y="0"/>
                </a:cubicBezTo>
                <a:close/>
              </a:path>
              <a:path w="4367780" h="630116" fill="none" extrusionOk="0">
                <a:moveTo>
                  <a:pt x="-78838" y="0"/>
                </a:moveTo>
                <a:cubicBezTo>
                  <a:pt x="-99243" y="297414"/>
                  <a:pt x="-91821" y="391296"/>
                  <a:pt x="-78838" y="630116"/>
                </a:cubicBezTo>
                <a:cubicBezTo>
                  <a:pt x="-67341" y="499231"/>
                  <a:pt x="-58835" y="138851"/>
                  <a:pt x="-78838" y="0"/>
                </a:cubicBezTo>
                <a:close/>
              </a:path>
              <a:path w="4367780" h="630116" fill="none" extrusionOk="0">
                <a:moveTo>
                  <a:pt x="-78838" y="320811"/>
                </a:moveTo>
                <a:cubicBezTo>
                  <a:pt x="-222396" y="318997"/>
                  <a:pt x="-315492" y="290842"/>
                  <a:pt x="-430008" y="298694"/>
                </a:cubicBezTo>
              </a:path>
              <a:path w="4367780" h="630116" stroke="0" extrusionOk="0">
                <a:moveTo>
                  <a:pt x="0" y="0"/>
                </a:moveTo>
                <a:cubicBezTo>
                  <a:pt x="270178" y="20046"/>
                  <a:pt x="408833" y="8664"/>
                  <a:pt x="580291" y="0"/>
                </a:cubicBezTo>
                <a:cubicBezTo>
                  <a:pt x="751749" y="-8664"/>
                  <a:pt x="882541" y="-9027"/>
                  <a:pt x="1073226" y="0"/>
                </a:cubicBezTo>
                <a:cubicBezTo>
                  <a:pt x="1263911" y="9027"/>
                  <a:pt x="1422245" y="10839"/>
                  <a:pt x="1697195" y="0"/>
                </a:cubicBezTo>
                <a:cubicBezTo>
                  <a:pt x="1972145" y="-10839"/>
                  <a:pt x="2180539" y="32423"/>
                  <a:pt x="2364841" y="0"/>
                </a:cubicBezTo>
                <a:cubicBezTo>
                  <a:pt x="2549143" y="-32423"/>
                  <a:pt x="2717012" y="-16359"/>
                  <a:pt x="2901454" y="0"/>
                </a:cubicBezTo>
                <a:cubicBezTo>
                  <a:pt x="3085896" y="16359"/>
                  <a:pt x="3354277" y="-30607"/>
                  <a:pt x="3612778" y="0"/>
                </a:cubicBezTo>
                <a:cubicBezTo>
                  <a:pt x="3871279" y="30607"/>
                  <a:pt x="4077760" y="28934"/>
                  <a:pt x="4367780" y="0"/>
                </a:cubicBezTo>
                <a:cubicBezTo>
                  <a:pt x="4353490" y="192244"/>
                  <a:pt x="4388527" y="364286"/>
                  <a:pt x="4367780" y="630116"/>
                </a:cubicBezTo>
                <a:cubicBezTo>
                  <a:pt x="4094035" y="653423"/>
                  <a:pt x="3860032" y="642289"/>
                  <a:pt x="3700134" y="630116"/>
                </a:cubicBezTo>
                <a:cubicBezTo>
                  <a:pt x="3540236" y="617943"/>
                  <a:pt x="3211691" y="613892"/>
                  <a:pt x="2988809" y="630116"/>
                </a:cubicBezTo>
                <a:cubicBezTo>
                  <a:pt x="2765927" y="646340"/>
                  <a:pt x="2566441" y="638466"/>
                  <a:pt x="2364841" y="630116"/>
                </a:cubicBezTo>
                <a:cubicBezTo>
                  <a:pt x="2163241" y="621766"/>
                  <a:pt x="1971074" y="605760"/>
                  <a:pt x="1653517" y="630116"/>
                </a:cubicBezTo>
                <a:cubicBezTo>
                  <a:pt x="1335960" y="654472"/>
                  <a:pt x="1320314" y="624130"/>
                  <a:pt x="1160582" y="630116"/>
                </a:cubicBezTo>
                <a:cubicBezTo>
                  <a:pt x="1000851" y="636102"/>
                  <a:pt x="846326" y="632928"/>
                  <a:pt x="667646" y="630116"/>
                </a:cubicBezTo>
                <a:cubicBezTo>
                  <a:pt x="488966" y="627304"/>
                  <a:pt x="191014" y="615802"/>
                  <a:pt x="0" y="630116"/>
                </a:cubicBezTo>
                <a:cubicBezTo>
                  <a:pt x="-871" y="386490"/>
                  <a:pt x="-23809" y="165216"/>
                  <a:pt x="0" y="0"/>
                </a:cubicBezTo>
                <a:close/>
              </a:path>
              <a:path w="4367780" h="630116" fill="none" stroke="0" extrusionOk="0">
                <a:moveTo>
                  <a:pt x="-78838" y="0"/>
                </a:moveTo>
                <a:cubicBezTo>
                  <a:pt x="-89041" y="239157"/>
                  <a:pt x="-66959" y="378432"/>
                  <a:pt x="-78838" y="630116"/>
                </a:cubicBezTo>
                <a:cubicBezTo>
                  <a:pt x="-103071" y="421474"/>
                  <a:pt x="-76918" y="215531"/>
                  <a:pt x="-78838" y="0"/>
                </a:cubicBezTo>
                <a:close/>
              </a:path>
              <a:path w="4367780" h="630116" fill="none" stroke="0" extrusionOk="0">
                <a:moveTo>
                  <a:pt x="-78838" y="320811"/>
                </a:moveTo>
                <a:cubicBezTo>
                  <a:pt x="-171461" y="323491"/>
                  <a:pt x="-329988" y="300224"/>
                  <a:pt x="-430008" y="298694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47403"/>
                      <a:gd name="adj4" fmla="val -9845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just">
              <a:buNone/>
            </a:pPr>
            <a:r>
              <a:rPr lang="zh-CN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若有新增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代理</a:t>
            </a:r>
            <a:r>
              <a:rPr lang="zh-CN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帐号需求，请通知我方协助</a:t>
            </a:r>
            <a:endPara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208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BB0137B-05F5-48EA-829E-430508624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11</a:t>
            </a:fld>
            <a:endParaRPr lang="zh-TW" altLang="en-US"/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2F543E5E-58BD-41FC-888A-BA3755778777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0799999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/>
              <a:t>代理管理</a:t>
            </a:r>
            <a:r>
              <a:rPr lang="en-US" altLang="zh-TW" dirty="0">
                <a:latin typeface="+mj-ea"/>
              </a:rPr>
              <a:t>-</a:t>
            </a:r>
            <a:r>
              <a:rPr lang="zh-TW" altLang="en-US" dirty="0">
                <a:solidFill>
                  <a:schemeClr val="accent1"/>
                </a:solidFill>
              </a:rPr>
              <a:t>代理列表</a:t>
            </a:r>
            <a:endParaRPr lang="zh-TW" altLang="en-US" dirty="0">
              <a:solidFill>
                <a:schemeClr val="accent1"/>
              </a:solidFill>
              <a:latin typeface="+mj-ea"/>
            </a:endParaRPr>
          </a:p>
        </p:txBody>
      </p:sp>
      <p:sp>
        <p:nvSpPr>
          <p:cNvPr id="25" name="內容版面配置區 2">
            <a:extLst>
              <a:ext uri="{FF2B5EF4-FFF2-40B4-BE49-F238E27FC236}">
                <a16:creationId xmlns:a16="http://schemas.microsoft.com/office/drawing/2014/main" id="{C3906E1E-9859-4CF9-AB8F-79D6F7CC9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3352801"/>
            <a:ext cx="9668939" cy="2704600"/>
          </a:xfrm>
        </p:spPr>
        <p:txBody>
          <a:bodyPr>
            <a:normAutofit/>
          </a:bodyPr>
          <a:lstStyle/>
          <a:p>
            <a:pPr marL="228600" indent="-228600" algn="just">
              <a:buFont typeface="+mj-lt"/>
              <a:buAutoNum type="arabicPeriod"/>
            </a:pPr>
            <a:r>
              <a:rPr lang="en-US" altLang="zh-TW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NO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：序号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Channel Id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：由系统产生的唯一识别码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昵称：由厂商自行设定的昵称，后缀为货币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抽佣</a:t>
            </a:r>
            <a:r>
              <a:rPr lang="en-US" altLang="zh-TW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(%)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</a:t>
            </a:r>
            <a:r>
              <a:rPr lang="zh-TW" altLang="en-US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此字段仅供参考，可填入</a:t>
            </a:r>
            <a:r>
              <a:rPr lang="en-US" altLang="zh-TW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1~99</a:t>
            </a:r>
            <a:endParaRPr lang="zh-TW" altLang="en-US" sz="12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状态</a:t>
            </a:r>
            <a:r>
              <a:rPr lang="en-US" altLang="zh-TW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(Enabled / Banned)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：表示此渠道是否可用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注册时间：显示此渠道在后台系统的创建时间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币别：代理商使用的货币 </a:t>
            </a:r>
            <a:r>
              <a:rPr lang="en-US" altLang="zh-TW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(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子代理与总代理的 </a:t>
            </a:r>
            <a:r>
              <a:rPr lang="zh-TW" altLang="en-US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货币可以不一致 </a:t>
            </a:r>
            <a:r>
              <a:rPr lang="en-US" altLang="zh-TW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)</a:t>
            </a:r>
            <a:endParaRPr lang="zh-TW" altLang="en-US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钱包类别：表示是转账钱包还是无缝钱包 </a:t>
            </a:r>
            <a:r>
              <a:rPr lang="en-US" altLang="zh-TW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(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子代理与总代理的 </a:t>
            </a:r>
            <a:r>
              <a:rPr lang="zh-TW" altLang="en-US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钱包类型可以不一致 </a:t>
            </a:r>
            <a:r>
              <a:rPr lang="en-US" altLang="zh-TW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)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9E833A6E-99C4-42C1-B9DF-321C084E1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795" y="1102030"/>
            <a:ext cx="10800000" cy="2020063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29F49502-3A6B-4850-9015-F2D3F9087E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7396" y="1912256"/>
            <a:ext cx="3600000" cy="73060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71A640E7-C3B6-4F6F-8661-21BF19AF2E87}"/>
              </a:ext>
            </a:extLst>
          </p:cNvPr>
          <p:cNvSpPr/>
          <p:nvPr/>
        </p:nvSpPr>
        <p:spPr>
          <a:xfrm>
            <a:off x="2477396" y="1609960"/>
            <a:ext cx="162533" cy="11872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8B97F589-5E99-444E-A4BD-7AA567ECF228}"/>
              </a:ext>
            </a:extLst>
          </p:cNvPr>
          <p:cNvCxnSpPr>
            <a:cxnSpLocks/>
          </p:cNvCxnSpPr>
          <p:nvPr/>
        </p:nvCxnSpPr>
        <p:spPr>
          <a:xfrm>
            <a:off x="2639929" y="1718635"/>
            <a:ext cx="1075267" cy="39342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圖說文字: 直線加上框線和強調線 23">
            <a:extLst>
              <a:ext uri="{FF2B5EF4-FFF2-40B4-BE49-F238E27FC236}">
                <a16:creationId xmlns:a16="http://schemas.microsoft.com/office/drawing/2014/main" id="{F3A8C2E6-08A9-4F9B-B1E5-7938E934BC3E}"/>
              </a:ext>
            </a:extLst>
          </p:cNvPr>
          <p:cNvSpPr/>
          <p:nvPr/>
        </p:nvSpPr>
        <p:spPr>
          <a:xfrm>
            <a:off x="6129954" y="2688904"/>
            <a:ext cx="5555869" cy="404614"/>
          </a:xfrm>
          <a:custGeom>
            <a:avLst/>
            <a:gdLst>
              <a:gd name="connsiteX0" fmla="*/ 0 w 5555869"/>
              <a:gd name="connsiteY0" fmla="*/ 0 h 404614"/>
              <a:gd name="connsiteX1" fmla="*/ 805601 w 5555869"/>
              <a:gd name="connsiteY1" fmla="*/ 0 h 404614"/>
              <a:gd name="connsiteX2" fmla="*/ 1555643 w 5555869"/>
              <a:gd name="connsiteY2" fmla="*/ 0 h 404614"/>
              <a:gd name="connsiteX3" fmla="*/ 2139010 w 5555869"/>
              <a:gd name="connsiteY3" fmla="*/ 0 h 404614"/>
              <a:gd name="connsiteX4" fmla="*/ 2666817 w 5555869"/>
              <a:gd name="connsiteY4" fmla="*/ 0 h 404614"/>
              <a:gd name="connsiteX5" fmla="*/ 3416859 w 5555869"/>
              <a:gd name="connsiteY5" fmla="*/ 0 h 404614"/>
              <a:gd name="connsiteX6" fmla="*/ 4222460 w 5555869"/>
              <a:gd name="connsiteY6" fmla="*/ 0 h 404614"/>
              <a:gd name="connsiteX7" fmla="*/ 4750268 w 5555869"/>
              <a:gd name="connsiteY7" fmla="*/ 0 h 404614"/>
              <a:gd name="connsiteX8" fmla="*/ 5555869 w 5555869"/>
              <a:gd name="connsiteY8" fmla="*/ 0 h 404614"/>
              <a:gd name="connsiteX9" fmla="*/ 5555869 w 5555869"/>
              <a:gd name="connsiteY9" fmla="*/ 404614 h 404614"/>
              <a:gd name="connsiteX10" fmla="*/ 4916944 w 5555869"/>
              <a:gd name="connsiteY10" fmla="*/ 404614 h 404614"/>
              <a:gd name="connsiteX11" fmla="*/ 4333578 w 5555869"/>
              <a:gd name="connsiteY11" fmla="*/ 404614 h 404614"/>
              <a:gd name="connsiteX12" fmla="*/ 3527977 w 5555869"/>
              <a:gd name="connsiteY12" fmla="*/ 404614 h 404614"/>
              <a:gd name="connsiteX13" fmla="*/ 2833493 w 5555869"/>
              <a:gd name="connsiteY13" fmla="*/ 404614 h 404614"/>
              <a:gd name="connsiteX14" fmla="*/ 2083451 w 5555869"/>
              <a:gd name="connsiteY14" fmla="*/ 404614 h 404614"/>
              <a:gd name="connsiteX15" fmla="*/ 1555643 w 5555869"/>
              <a:gd name="connsiteY15" fmla="*/ 404614 h 404614"/>
              <a:gd name="connsiteX16" fmla="*/ 750042 w 5555869"/>
              <a:gd name="connsiteY16" fmla="*/ 404614 h 404614"/>
              <a:gd name="connsiteX17" fmla="*/ 0 w 5555869"/>
              <a:gd name="connsiteY17" fmla="*/ 404614 h 404614"/>
              <a:gd name="connsiteX18" fmla="*/ 0 w 5555869"/>
              <a:gd name="connsiteY18" fmla="*/ 0 h 404614"/>
              <a:gd name="connsiteX0" fmla="*/ -100283 w 5555869"/>
              <a:gd name="connsiteY0" fmla="*/ 0 h 404614"/>
              <a:gd name="connsiteX1" fmla="*/ -100283 w 5555869"/>
              <a:gd name="connsiteY1" fmla="*/ 404614 h 404614"/>
              <a:gd name="connsiteX2" fmla="*/ -100283 w 5555869"/>
              <a:gd name="connsiteY2" fmla="*/ 0 h 404614"/>
              <a:gd name="connsiteX0" fmla="*/ -100283 w 5555869"/>
              <a:gd name="connsiteY0" fmla="*/ 206001 h 404614"/>
              <a:gd name="connsiteX1" fmla="*/ -700817 w 5555869"/>
              <a:gd name="connsiteY1" fmla="*/ -102157 h 40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55869" h="404614" fill="none" extrusionOk="0">
                <a:moveTo>
                  <a:pt x="0" y="0"/>
                </a:moveTo>
                <a:cubicBezTo>
                  <a:pt x="281906" y="-252"/>
                  <a:pt x="451051" y="-20108"/>
                  <a:pt x="805601" y="0"/>
                </a:cubicBezTo>
                <a:cubicBezTo>
                  <a:pt x="1160151" y="20108"/>
                  <a:pt x="1208221" y="-36291"/>
                  <a:pt x="1555643" y="0"/>
                </a:cubicBezTo>
                <a:cubicBezTo>
                  <a:pt x="1903065" y="36291"/>
                  <a:pt x="1972788" y="5443"/>
                  <a:pt x="2139010" y="0"/>
                </a:cubicBezTo>
                <a:cubicBezTo>
                  <a:pt x="2305232" y="-5443"/>
                  <a:pt x="2480326" y="-1879"/>
                  <a:pt x="2666817" y="0"/>
                </a:cubicBezTo>
                <a:cubicBezTo>
                  <a:pt x="2853308" y="1879"/>
                  <a:pt x="3202227" y="13590"/>
                  <a:pt x="3416859" y="0"/>
                </a:cubicBezTo>
                <a:cubicBezTo>
                  <a:pt x="3631491" y="-13590"/>
                  <a:pt x="3883074" y="-19877"/>
                  <a:pt x="4222460" y="0"/>
                </a:cubicBezTo>
                <a:cubicBezTo>
                  <a:pt x="4561846" y="19877"/>
                  <a:pt x="4539631" y="25055"/>
                  <a:pt x="4750268" y="0"/>
                </a:cubicBezTo>
                <a:cubicBezTo>
                  <a:pt x="4960905" y="-25055"/>
                  <a:pt x="5267958" y="26125"/>
                  <a:pt x="5555869" y="0"/>
                </a:cubicBezTo>
                <a:cubicBezTo>
                  <a:pt x="5535837" y="161302"/>
                  <a:pt x="5562707" y="294224"/>
                  <a:pt x="5555869" y="404614"/>
                </a:cubicBezTo>
                <a:cubicBezTo>
                  <a:pt x="5290438" y="400720"/>
                  <a:pt x="5226269" y="400219"/>
                  <a:pt x="4916944" y="404614"/>
                </a:cubicBezTo>
                <a:cubicBezTo>
                  <a:pt x="4607620" y="409009"/>
                  <a:pt x="4569011" y="428912"/>
                  <a:pt x="4333578" y="404614"/>
                </a:cubicBezTo>
                <a:cubicBezTo>
                  <a:pt x="4098145" y="380316"/>
                  <a:pt x="3868388" y="386563"/>
                  <a:pt x="3527977" y="404614"/>
                </a:cubicBezTo>
                <a:cubicBezTo>
                  <a:pt x="3187566" y="422665"/>
                  <a:pt x="3151939" y="381998"/>
                  <a:pt x="2833493" y="404614"/>
                </a:cubicBezTo>
                <a:cubicBezTo>
                  <a:pt x="2515047" y="427230"/>
                  <a:pt x="2306319" y="409980"/>
                  <a:pt x="2083451" y="404614"/>
                </a:cubicBezTo>
                <a:cubicBezTo>
                  <a:pt x="1860583" y="399248"/>
                  <a:pt x="1802643" y="392393"/>
                  <a:pt x="1555643" y="404614"/>
                </a:cubicBezTo>
                <a:cubicBezTo>
                  <a:pt x="1308643" y="416835"/>
                  <a:pt x="1065057" y="398808"/>
                  <a:pt x="750042" y="404614"/>
                </a:cubicBezTo>
                <a:cubicBezTo>
                  <a:pt x="435027" y="410420"/>
                  <a:pt x="353574" y="431525"/>
                  <a:pt x="0" y="404614"/>
                </a:cubicBezTo>
                <a:cubicBezTo>
                  <a:pt x="9929" y="307190"/>
                  <a:pt x="-2146" y="93177"/>
                  <a:pt x="0" y="0"/>
                </a:cubicBezTo>
                <a:close/>
              </a:path>
              <a:path w="5555869" h="404614" fill="none" extrusionOk="0">
                <a:moveTo>
                  <a:pt x="-100283" y="0"/>
                </a:moveTo>
                <a:cubicBezTo>
                  <a:pt x="-109166" y="124795"/>
                  <a:pt x="-105950" y="285634"/>
                  <a:pt x="-100283" y="404614"/>
                </a:cubicBezTo>
                <a:cubicBezTo>
                  <a:pt x="-119744" y="294089"/>
                  <a:pt x="-94592" y="191497"/>
                  <a:pt x="-100283" y="0"/>
                </a:cubicBezTo>
                <a:close/>
              </a:path>
              <a:path w="5555869" h="404614" fill="none" extrusionOk="0">
                <a:moveTo>
                  <a:pt x="-100283" y="206001"/>
                </a:moveTo>
                <a:cubicBezTo>
                  <a:pt x="-354964" y="60162"/>
                  <a:pt x="-547110" y="370"/>
                  <a:pt x="-700817" y="-102157"/>
                </a:cubicBezTo>
              </a:path>
              <a:path w="5555869" h="404614" stroke="0" extrusionOk="0">
                <a:moveTo>
                  <a:pt x="0" y="0"/>
                </a:moveTo>
                <a:cubicBezTo>
                  <a:pt x="264181" y="14045"/>
                  <a:pt x="405077" y="-9007"/>
                  <a:pt x="638925" y="0"/>
                </a:cubicBezTo>
                <a:cubicBezTo>
                  <a:pt x="872774" y="9007"/>
                  <a:pt x="916760" y="-5994"/>
                  <a:pt x="1166732" y="0"/>
                </a:cubicBezTo>
                <a:cubicBezTo>
                  <a:pt x="1416704" y="5994"/>
                  <a:pt x="1674579" y="-33560"/>
                  <a:pt x="1861216" y="0"/>
                </a:cubicBezTo>
                <a:cubicBezTo>
                  <a:pt x="2047853" y="33560"/>
                  <a:pt x="2446576" y="8827"/>
                  <a:pt x="2611258" y="0"/>
                </a:cubicBezTo>
                <a:cubicBezTo>
                  <a:pt x="2775940" y="-8827"/>
                  <a:pt x="3068058" y="-18827"/>
                  <a:pt x="3194625" y="0"/>
                </a:cubicBezTo>
                <a:cubicBezTo>
                  <a:pt x="3321192" y="18827"/>
                  <a:pt x="3684659" y="940"/>
                  <a:pt x="4000226" y="0"/>
                </a:cubicBezTo>
                <a:cubicBezTo>
                  <a:pt x="4315793" y="-940"/>
                  <a:pt x="4484470" y="-4479"/>
                  <a:pt x="4694709" y="0"/>
                </a:cubicBezTo>
                <a:cubicBezTo>
                  <a:pt x="4904948" y="4479"/>
                  <a:pt x="5241358" y="-17033"/>
                  <a:pt x="5555869" y="0"/>
                </a:cubicBezTo>
                <a:cubicBezTo>
                  <a:pt x="5575237" y="120240"/>
                  <a:pt x="5557945" y="253106"/>
                  <a:pt x="5555869" y="404614"/>
                </a:cubicBezTo>
                <a:cubicBezTo>
                  <a:pt x="5238220" y="379790"/>
                  <a:pt x="5064080" y="372132"/>
                  <a:pt x="4805827" y="404614"/>
                </a:cubicBezTo>
                <a:cubicBezTo>
                  <a:pt x="4547574" y="437096"/>
                  <a:pt x="4441847" y="380266"/>
                  <a:pt x="4111343" y="404614"/>
                </a:cubicBezTo>
                <a:cubicBezTo>
                  <a:pt x="3780839" y="428962"/>
                  <a:pt x="3623863" y="377285"/>
                  <a:pt x="3305742" y="404614"/>
                </a:cubicBezTo>
                <a:cubicBezTo>
                  <a:pt x="2987621" y="431943"/>
                  <a:pt x="2885316" y="379022"/>
                  <a:pt x="2777935" y="404614"/>
                </a:cubicBezTo>
                <a:cubicBezTo>
                  <a:pt x="2670554" y="430206"/>
                  <a:pt x="2403096" y="414903"/>
                  <a:pt x="2250127" y="404614"/>
                </a:cubicBezTo>
                <a:cubicBezTo>
                  <a:pt x="2097158" y="394325"/>
                  <a:pt x="1853581" y="428227"/>
                  <a:pt x="1555643" y="404614"/>
                </a:cubicBezTo>
                <a:cubicBezTo>
                  <a:pt x="1257705" y="381001"/>
                  <a:pt x="1189319" y="377638"/>
                  <a:pt x="861160" y="404614"/>
                </a:cubicBezTo>
                <a:cubicBezTo>
                  <a:pt x="533001" y="431590"/>
                  <a:pt x="394884" y="395393"/>
                  <a:pt x="0" y="404614"/>
                </a:cubicBezTo>
                <a:cubicBezTo>
                  <a:pt x="-14277" y="214322"/>
                  <a:pt x="12322" y="169706"/>
                  <a:pt x="0" y="0"/>
                </a:cubicBezTo>
                <a:close/>
              </a:path>
              <a:path w="5555869" h="404614" fill="none" stroke="0" extrusionOk="0">
                <a:moveTo>
                  <a:pt x="-100283" y="0"/>
                </a:moveTo>
                <a:cubicBezTo>
                  <a:pt x="-97227" y="136831"/>
                  <a:pt x="-91471" y="207377"/>
                  <a:pt x="-100283" y="404614"/>
                </a:cubicBezTo>
                <a:cubicBezTo>
                  <a:pt x="-110994" y="235374"/>
                  <a:pt x="-94703" y="149570"/>
                  <a:pt x="-100283" y="0"/>
                </a:cubicBezTo>
                <a:close/>
              </a:path>
              <a:path w="5555869" h="404614" fill="none" stroke="0" extrusionOk="0">
                <a:moveTo>
                  <a:pt x="-100283" y="206001"/>
                </a:moveTo>
                <a:cubicBezTo>
                  <a:pt x="-384134" y="88997"/>
                  <a:pt x="-495713" y="-30883"/>
                  <a:pt x="-700817" y="-102157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-25248"/>
                      <a:gd name="adj4" fmla="val -12614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选择一行并点击编辑按钮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，</a:t>
            </a: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将出现一个弹出视窗，您可以在启用和禁用之间切换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FF73F5A-8F90-486D-B2C6-8134A1D730D2}"/>
              </a:ext>
            </a:extLst>
          </p:cNvPr>
          <p:cNvSpPr/>
          <p:nvPr/>
        </p:nvSpPr>
        <p:spPr>
          <a:xfrm>
            <a:off x="1076132" y="1184109"/>
            <a:ext cx="970298" cy="534525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A42F0FB-8178-4CEC-ACD3-0A0169241255}"/>
              </a:ext>
            </a:extLst>
          </p:cNvPr>
          <p:cNvSpPr/>
          <p:nvPr/>
        </p:nvSpPr>
        <p:spPr>
          <a:xfrm>
            <a:off x="1044769" y="2641599"/>
            <a:ext cx="970298" cy="13546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DB7A0B8-8DB4-4C71-AD61-E08B3EDBBC3C}"/>
              </a:ext>
            </a:extLst>
          </p:cNvPr>
          <p:cNvSpPr/>
          <p:nvPr/>
        </p:nvSpPr>
        <p:spPr>
          <a:xfrm>
            <a:off x="2447926" y="1303601"/>
            <a:ext cx="9257394" cy="306360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026452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37379C1F-9F0B-4B65-88E7-6249DF82CE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8" y="1237604"/>
            <a:ext cx="10800000" cy="3485326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788AF5D4-0553-4B52-8E0E-3EF190D8EF5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0799999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/>
              <a:t>代理管理</a:t>
            </a:r>
            <a:r>
              <a:rPr lang="en-US" altLang="zh-TW" dirty="0">
                <a:latin typeface="+mj-ea"/>
              </a:rPr>
              <a:t>-</a:t>
            </a:r>
            <a:r>
              <a:rPr lang="zh-TW" altLang="en-US" dirty="0">
                <a:solidFill>
                  <a:schemeClr val="accent1"/>
                </a:solidFill>
              </a:rPr>
              <a:t>代理报表</a:t>
            </a:r>
            <a:endParaRPr lang="zh-TW" altLang="en-US" dirty="0">
              <a:solidFill>
                <a:schemeClr val="accent1"/>
              </a:solidFill>
              <a:latin typeface="+mj-ea"/>
            </a:endParaRPr>
          </a:p>
        </p:txBody>
      </p:sp>
      <p:sp>
        <p:nvSpPr>
          <p:cNvPr id="17" name="內容版面配置區 2">
            <a:extLst>
              <a:ext uri="{FF2B5EF4-FFF2-40B4-BE49-F238E27FC236}">
                <a16:creationId xmlns:a16="http://schemas.microsoft.com/office/drawing/2014/main" id="{686E3E91-4812-43D7-8B7A-8DA13E264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6257" y="2414449"/>
            <a:ext cx="9030465" cy="1431984"/>
          </a:xfrm>
        </p:spPr>
        <p:txBody>
          <a:bodyPr>
            <a:normAutofit fontScale="92500" lnSpcReduction="20000"/>
          </a:bodyPr>
          <a:lstStyle/>
          <a:p>
            <a:pPr marL="180000" indent="0">
              <a:lnSpc>
                <a:spcPct val="70000"/>
              </a:lnSpc>
              <a:buNone/>
            </a:pPr>
            <a:r>
              <a:rPr lang="zh-TW" altLang="en-US" sz="1600" b="1" dirty="0">
                <a:solidFill>
                  <a:srgbClr val="00B0F0"/>
                </a:solidFill>
                <a:latin typeface="微軟正黑體 (標題)"/>
                <a:ea typeface="+mj-ea"/>
                <a:cs typeface="Arial" panose="020B0604020202020204" pitchFamily="34" charset="0"/>
              </a:rPr>
              <a:t>查询条件</a:t>
            </a:r>
            <a:endParaRPr lang="en-US" altLang="zh-TW" sz="1600" b="1" dirty="0">
              <a:solidFill>
                <a:srgbClr val="00B0F0"/>
              </a:solidFill>
              <a:latin typeface="微軟正黑體 (標題)"/>
              <a:ea typeface="+mj-ea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zh-CN" altLang="en-US" sz="13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代理账号：输入登录后台系统的账号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zh-CN" altLang="en-US" sz="13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代理昵称：输入代理昵称（无需输入底线和币别）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zh-CN" altLang="en-US" sz="13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日期：查询该日期内的所有数据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zh-CN" altLang="en-US" sz="13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时区：查看报表时区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2F6CE4E-5A72-4917-8E33-E58F4FC469C8}"/>
              </a:ext>
            </a:extLst>
          </p:cNvPr>
          <p:cNvSpPr/>
          <p:nvPr/>
        </p:nvSpPr>
        <p:spPr>
          <a:xfrm>
            <a:off x="2260597" y="1794935"/>
            <a:ext cx="6680203" cy="389465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594F96B8-22EB-4B40-A89B-8C3713B8E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12</a:t>
            </a:fld>
            <a:endParaRPr lang="zh-TW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D0343D0-3A21-4684-86CA-5041A5B0BE23}"/>
              </a:ext>
            </a:extLst>
          </p:cNvPr>
          <p:cNvSpPr/>
          <p:nvPr/>
        </p:nvSpPr>
        <p:spPr>
          <a:xfrm>
            <a:off x="965199" y="4161661"/>
            <a:ext cx="1041401" cy="550565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AB2D0C4-5A68-4135-B4F8-37059B5D07B9}"/>
              </a:ext>
            </a:extLst>
          </p:cNvPr>
          <p:cNvSpPr/>
          <p:nvPr/>
        </p:nvSpPr>
        <p:spPr>
          <a:xfrm>
            <a:off x="1041399" y="3147387"/>
            <a:ext cx="872066" cy="103839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21" name="圖片 20">
            <a:extLst>
              <a:ext uri="{FF2B5EF4-FFF2-40B4-BE49-F238E27FC236}">
                <a16:creationId xmlns:a16="http://schemas.microsoft.com/office/drawing/2014/main" id="{FCD85B97-5517-4E98-9714-ABCDAD0024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065"/>
          <a:stretch/>
        </p:blipFill>
        <p:spPr>
          <a:xfrm>
            <a:off x="918896" y="1248651"/>
            <a:ext cx="1152000" cy="3463576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D5D2F27F-DCA4-492B-806D-A39866712CC0}"/>
              </a:ext>
            </a:extLst>
          </p:cNvPr>
          <p:cNvSpPr/>
          <p:nvPr/>
        </p:nvSpPr>
        <p:spPr>
          <a:xfrm>
            <a:off x="1041929" y="2458939"/>
            <a:ext cx="871536" cy="10383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3464999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53FDD2F4-2B5C-4A14-855F-6A1B6D736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8" y="1221882"/>
            <a:ext cx="10800000" cy="3804094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788AF5D4-0553-4B52-8E0E-3EF190D8EF5F}"/>
              </a:ext>
            </a:extLst>
          </p:cNvPr>
          <p:cNvSpPr txBox="1">
            <a:spLocks/>
          </p:cNvSpPr>
          <p:nvPr/>
        </p:nvSpPr>
        <p:spPr>
          <a:xfrm>
            <a:off x="711201" y="217501"/>
            <a:ext cx="11480800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>
                <a:latin typeface="微軟正黑體 (標題)"/>
              </a:rPr>
              <a:t>代理管理</a:t>
            </a:r>
            <a:r>
              <a:rPr lang="en-US" altLang="zh-TW" dirty="0">
                <a:latin typeface="微軟正黑體 (標題)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微軟正黑體 (標題)"/>
              </a:rPr>
              <a:t>代理报表</a:t>
            </a:r>
            <a:r>
              <a:rPr lang="en-US" altLang="zh-TW" dirty="0">
                <a:solidFill>
                  <a:schemeClr val="accent1"/>
                </a:solidFill>
                <a:latin typeface="微軟正黑體 (標題)"/>
              </a:rPr>
              <a:t> </a:t>
            </a:r>
            <a:r>
              <a:rPr lang="zh-CN" altLang="en-US" sz="3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（结果示例）</a:t>
            </a:r>
            <a:endParaRPr lang="zh-TW" altLang="en-US" sz="3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2F6CE4E-5A72-4917-8E33-E58F4FC469C8}"/>
              </a:ext>
            </a:extLst>
          </p:cNvPr>
          <p:cNvSpPr/>
          <p:nvPr/>
        </p:nvSpPr>
        <p:spPr>
          <a:xfrm>
            <a:off x="2267196" y="2641760"/>
            <a:ext cx="6682071" cy="2392683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0C53AC0-D604-4BC2-AE3A-5289CA04ED3E}"/>
              </a:ext>
            </a:extLst>
          </p:cNvPr>
          <p:cNvSpPr/>
          <p:nvPr/>
        </p:nvSpPr>
        <p:spPr>
          <a:xfrm>
            <a:off x="936671" y="4172843"/>
            <a:ext cx="1120727" cy="844665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27692347-E944-46D4-8709-022E47F66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13</a:t>
            </a:fld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BF51C6F-21FA-4B87-98DE-6FDBE34096D8}"/>
              </a:ext>
            </a:extLst>
          </p:cNvPr>
          <p:cNvSpPr/>
          <p:nvPr/>
        </p:nvSpPr>
        <p:spPr>
          <a:xfrm>
            <a:off x="1049866" y="3147387"/>
            <a:ext cx="872066" cy="103839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CC40315E-C539-4D9F-9FEA-312084225F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065"/>
          <a:stretch/>
        </p:blipFill>
        <p:spPr>
          <a:xfrm>
            <a:off x="919204" y="1227157"/>
            <a:ext cx="1152000" cy="3790352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3E69A6EB-984C-4253-AE72-752A0DEF2A2C}"/>
              </a:ext>
            </a:extLst>
          </p:cNvPr>
          <p:cNvSpPr/>
          <p:nvPr/>
        </p:nvSpPr>
        <p:spPr>
          <a:xfrm>
            <a:off x="979101" y="1273690"/>
            <a:ext cx="1013595" cy="446287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53492A9-ACFA-4950-9D35-20B62988CB78}"/>
              </a:ext>
            </a:extLst>
          </p:cNvPr>
          <p:cNvSpPr/>
          <p:nvPr/>
        </p:nvSpPr>
        <p:spPr>
          <a:xfrm>
            <a:off x="1038464" y="2551112"/>
            <a:ext cx="807270" cy="10383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283001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E199BB49-656C-4616-8A28-75B2046F8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199094"/>
            <a:ext cx="10800000" cy="3874465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788AF5D4-0553-4B52-8E0E-3EF190D8EF5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/>
              <a:t>代理管理</a:t>
            </a:r>
            <a:r>
              <a:rPr lang="en-US" altLang="zh-TW" dirty="0">
                <a:latin typeface="+mj-ea"/>
              </a:rPr>
              <a:t>-</a:t>
            </a:r>
            <a:r>
              <a:rPr lang="zh-TW" altLang="en-US" dirty="0">
                <a:solidFill>
                  <a:schemeClr val="accent1"/>
                </a:solidFill>
              </a:rPr>
              <a:t>代理玩家报表</a:t>
            </a:r>
            <a:r>
              <a:rPr lang="en-US" altLang="zh-TW" dirty="0">
                <a:solidFill>
                  <a:schemeClr val="accent1"/>
                </a:solidFill>
              </a:rPr>
              <a:t> </a:t>
            </a:r>
            <a:r>
              <a:rPr lang="zh-CN" altLang="en-US" sz="3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（结果示例）</a:t>
            </a:r>
            <a:endParaRPr lang="zh-TW" altLang="en-US" sz="3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2F6CE4E-5A72-4917-8E33-E58F4FC469C8}"/>
              </a:ext>
            </a:extLst>
          </p:cNvPr>
          <p:cNvSpPr/>
          <p:nvPr/>
        </p:nvSpPr>
        <p:spPr>
          <a:xfrm>
            <a:off x="2249006" y="2760131"/>
            <a:ext cx="8207328" cy="1879601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0C53AC0-D604-4BC2-AE3A-5289CA04ED3E}"/>
              </a:ext>
            </a:extLst>
          </p:cNvPr>
          <p:cNvSpPr/>
          <p:nvPr/>
        </p:nvSpPr>
        <p:spPr>
          <a:xfrm>
            <a:off x="936672" y="4123266"/>
            <a:ext cx="1103794" cy="941826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415EFE93-3A34-4B7E-BFFB-7437915C9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14</a:t>
            </a:fld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B162835-B9E3-4880-BE90-36520619B991}"/>
              </a:ext>
            </a:extLst>
          </p:cNvPr>
          <p:cNvSpPr/>
          <p:nvPr/>
        </p:nvSpPr>
        <p:spPr>
          <a:xfrm>
            <a:off x="1049866" y="3121986"/>
            <a:ext cx="872066" cy="103839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18965661-EF3B-433B-A755-7854F95841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065"/>
          <a:stretch/>
        </p:blipFill>
        <p:spPr>
          <a:xfrm>
            <a:off x="914399" y="1212606"/>
            <a:ext cx="1152000" cy="385248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ED1D818C-97F5-48EA-9E41-BCB9DCDFD41E}"/>
              </a:ext>
            </a:extLst>
          </p:cNvPr>
          <p:cNvSpPr/>
          <p:nvPr/>
        </p:nvSpPr>
        <p:spPr>
          <a:xfrm>
            <a:off x="1028682" y="2661303"/>
            <a:ext cx="800118" cy="9882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E69A6EB-984C-4253-AE72-752A0DEF2A2C}"/>
              </a:ext>
            </a:extLst>
          </p:cNvPr>
          <p:cNvSpPr/>
          <p:nvPr/>
        </p:nvSpPr>
        <p:spPr>
          <a:xfrm>
            <a:off x="1048112" y="1244734"/>
            <a:ext cx="739727" cy="461879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E94F777A-64F5-42E2-880A-AD5FA4FDF5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7449" y="2143125"/>
            <a:ext cx="1930678" cy="11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04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540C2AD4-5CDE-4B00-A1F1-24BCAE6A1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194417"/>
            <a:ext cx="10800000" cy="3842633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>
                <a:latin typeface="+mj-ea"/>
              </a:rPr>
              <a:t>报表中心</a:t>
            </a:r>
            <a:r>
              <a:rPr lang="en-US" altLang="zh-TW" dirty="0">
                <a:latin typeface="+mj-ea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+mj-ea"/>
              </a:rPr>
              <a:t>代理财务报表</a:t>
            </a:r>
            <a:endParaRPr lang="zh-TW" altLang="en-US" sz="3000" dirty="0">
              <a:latin typeface="+mj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8ED2874-C5B9-4021-8CFB-EFDF493EE632}"/>
              </a:ext>
            </a:extLst>
          </p:cNvPr>
          <p:cNvSpPr/>
          <p:nvPr/>
        </p:nvSpPr>
        <p:spPr>
          <a:xfrm>
            <a:off x="964966" y="4055532"/>
            <a:ext cx="1236367" cy="947649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內容版面配置區 2">
            <a:extLst>
              <a:ext uri="{FF2B5EF4-FFF2-40B4-BE49-F238E27FC236}">
                <a16:creationId xmlns:a16="http://schemas.microsoft.com/office/drawing/2014/main" id="{83576103-0DCB-426C-8DA6-AEEC04CA9C0C}"/>
              </a:ext>
            </a:extLst>
          </p:cNvPr>
          <p:cNvSpPr txBox="1">
            <a:spLocks/>
          </p:cNvSpPr>
          <p:nvPr/>
        </p:nvSpPr>
        <p:spPr>
          <a:xfrm>
            <a:off x="2435091" y="2347670"/>
            <a:ext cx="9147518" cy="2402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0">
              <a:buFont typeface="Franklin Gothic Book" panose="020B0503020102020204" pitchFamily="34" charset="0"/>
              <a:buNone/>
            </a:pPr>
            <a:r>
              <a:rPr lang="zh-TW" altLang="en-US" sz="1800" b="1" dirty="0">
                <a:solidFill>
                  <a:srgbClr val="00B0F0"/>
                </a:solidFill>
                <a:latin typeface="微軟正黑體 (標題)"/>
                <a:ea typeface="+mj-ea"/>
                <a:cs typeface="Arial" panose="020B0604020202020204" pitchFamily="34" charset="0"/>
              </a:rPr>
              <a:t>查询条件</a:t>
            </a:r>
            <a:endParaRPr lang="en-US" altLang="zh-TW" sz="1800" dirty="0">
              <a:solidFill>
                <a:srgbClr val="00B0F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代理帐号：输入用于登录后端的代理账户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代理昵称：输入代理帐号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的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昵称（无需输入底线和币别）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报表模式：可选择 </a:t>
            </a: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Daily (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日报</a:t>
            </a: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) 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、 </a:t>
            </a: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Monthly (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月报</a:t>
            </a: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) 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或 </a:t>
            </a: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Customize (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自订</a:t>
            </a: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)</a:t>
            </a:r>
            <a:endParaRPr lang="zh-CN" altLang="en-US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日期：查询该日期内的所有数据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时区：</a:t>
            </a:r>
            <a:r>
              <a:rPr lang="zh-CN" altLang="en-US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无需选择，系统会根据帐户设定自动计算对应的时区</a:t>
            </a:r>
            <a:endParaRPr lang="en-US" altLang="zh-TW" sz="12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endParaRPr lang="zh-TW" altLang="en-US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7776245-2590-4C4A-B86E-E2DFCDEBD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15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8EC2F9F-D98E-47D0-93AA-69047DB14F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222" b="21335"/>
          <a:stretch/>
        </p:blipFill>
        <p:spPr>
          <a:xfrm>
            <a:off x="923235" y="1198696"/>
            <a:ext cx="1380067" cy="380448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B87B004-B2F4-4A2E-8B4D-704867CBB76D}"/>
              </a:ext>
            </a:extLst>
          </p:cNvPr>
          <p:cNvSpPr/>
          <p:nvPr/>
        </p:nvSpPr>
        <p:spPr>
          <a:xfrm>
            <a:off x="1223013" y="1293297"/>
            <a:ext cx="720271" cy="492640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81FCB2C-6BA8-462F-AF4F-89D3E34C1FBF}"/>
              </a:ext>
            </a:extLst>
          </p:cNvPr>
          <p:cNvSpPr/>
          <p:nvPr/>
        </p:nvSpPr>
        <p:spPr>
          <a:xfrm>
            <a:off x="1066672" y="2989558"/>
            <a:ext cx="956861" cy="1007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8553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5F905B9-17A6-4A6B-A442-3A5FFBEA35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8" y="1170576"/>
            <a:ext cx="10800000" cy="3771788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>
                <a:latin typeface="微軟正黑體 (標題)"/>
              </a:rPr>
              <a:t>报表中心</a:t>
            </a:r>
            <a:r>
              <a:rPr lang="en-US" altLang="zh-TW" dirty="0">
                <a:latin typeface="微軟正黑體 (標題)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微軟正黑體 (標題)"/>
              </a:rPr>
              <a:t>代理财务报表</a:t>
            </a:r>
            <a:endParaRPr lang="zh-TW" altLang="en-US" sz="3000" dirty="0">
              <a:latin typeface="微軟正黑體 (標題)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8ED2874-C5B9-4021-8CFB-EFDF493EE632}"/>
              </a:ext>
            </a:extLst>
          </p:cNvPr>
          <p:cNvSpPr/>
          <p:nvPr/>
        </p:nvSpPr>
        <p:spPr>
          <a:xfrm>
            <a:off x="1279667" y="1221148"/>
            <a:ext cx="711202" cy="463719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圖說文字: 直線加上框線和強調線 13">
            <a:extLst>
              <a:ext uri="{FF2B5EF4-FFF2-40B4-BE49-F238E27FC236}">
                <a16:creationId xmlns:a16="http://schemas.microsoft.com/office/drawing/2014/main" id="{D44CA79B-7490-456D-9A8B-C72264BC8816}"/>
              </a:ext>
            </a:extLst>
          </p:cNvPr>
          <p:cNvSpPr/>
          <p:nvPr/>
        </p:nvSpPr>
        <p:spPr>
          <a:xfrm>
            <a:off x="6744179" y="1387220"/>
            <a:ext cx="1380067" cy="358749"/>
          </a:xfrm>
          <a:custGeom>
            <a:avLst/>
            <a:gdLst>
              <a:gd name="connsiteX0" fmla="*/ 0 w 1380067"/>
              <a:gd name="connsiteY0" fmla="*/ 0 h 358749"/>
              <a:gd name="connsiteX1" fmla="*/ 690034 w 1380067"/>
              <a:gd name="connsiteY1" fmla="*/ 0 h 358749"/>
              <a:gd name="connsiteX2" fmla="*/ 1380067 w 1380067"/>
              <a:gd name="connsiteY2" fmla="*/ 0 h 358749"/>
              <a:gd name="connsiteX3" fmla="*/ 1380067 w 1380067"/>
              <a:gd name="connsiteY3" fmla="*/ 358749 h 358749"/>
              <a:gd name="connsiteX4" fmla="*/ 662432 w 1380067"/>
              <a:gd name="connsiteY4" fmla="*/ 358749 h 358749"/>
              <a:gd name="connsiteX5" fmla="*/ 0 w 1380067"/>
              <a:gd name="connsiteY5" fmla="*/ 358749 h 358749"/>
              <a:gd name="connsiteX6" fmla="*/ 0 w 1380067"/>
              <a:gd name="connsiteY6" fmla="*/ 0 h 358749"/>
              <a:gd name="connsiteX0" fmla="*/ -24910 w 1380067"/>
              <a:gd name="connsiteY0" fmla="*/ 0 h 358749"/>
              <a:gd name="connsiteX1" fmla="*/ -24910 w 1380067"/>
              <a:gd name="connsiteY1" fmla="*/ 358749 h 358749"/>
              <a:gd name="connsiteX2" fmla="*/ -24910 w 1380067"/>
              <a:gd name="connsiteY2" fmla="*/ 0 h 358749"/>
              <a:gd name="connsiteX0" fmla="*/ -24910 w 1380067"/>
              <a:gd name="connsiteY0" fmla="*/ 182650 h 358749"/>
              <a:gd name="connsiteX1" fmla="*/ -262613 w 1380067"/>
              <a:gd name="connsiteY1" fmla="*/ 449523 h 358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80067" h="358749" fill="none" extrusionOk="0">
                <a:moveTo>
                  <a:pt x="0" y="0"/>
                </a:moveTo>
                <a:cubicBezTo>
                  <a:pt x="246059" y="-1999"/>
                  <a:pt x="471064" y="9366"/>
                  <a:pt x="690034" y="0"/>
                </a:cubicBezTo>
                <a:cubicBezTo>
                  <a:pt x="909004" y="-9366"/>
                  <a:pt x="1127341" y="-7253"/>
                  <a:pt x="1380067" y="0"/>
                </a:cubicBezTo>
                <a:cubicBezTo>
                  <a:pt x="1394227" y="117731"/>
                  <a:pt x="1387077" y="220071"/>
                  <a:pt x="1380067" y="358749"/>
                </a:cubicBezTo>
                <a:cubicBezTo>
                  <a:pt x="1212831" y="345551"/>
                  <a:pt x="984081" y="367420"/>
                  <a:pt x="662432" y="358749"/>
                </a:cubicBezTo>
                <a:cubicBezTo>
                  <a:pt x="340784" y="350078"/>
                  <a:pt x="302713" y="354490"/>
                  <a:pt x="0" y="358749"/>
                </a:cubicBezTo>
                <a:cubicBezTo>
                  <a:pt x="8055" y="257402"/>
                  <a:pt x="-15521" y="97818"/>
                  <a:pt x="0" y="0"/>
                </a:cubicBezTo>
                <a:close/>
              </a:path>
              <a:path w="1380067" h="358749" fill="none" extrusionOk="0">
                <a:moveTo>
                  <a:pt x="-24910" y="0"/>
                </a:moveTo>
                <a:cubicBezTo>
                  <a:pt x="-9035" y="153837"/>
                  <a:pt x="-16440" y="281218"/>
                  <a:pt x="-24910" y="358749"/>
                </a:cubicBezTo>
                <a:cubicBezTo>
                  <a:pt x="-15629" y="229361"/>
                  <a:pt x="-40796" y="166966"/>
                  <a:pt x="-24910" y="0"/>
                </a:cubicBezTo>
                <a:close/>
              </a:path>
              <a:path w="1380067" h="358749" fill="none" extrusionOk="0">
                <a:moveTo>
                  <a:pt x="-24910" y="182650"/>
                </a:moveTo>
                <a:cubicBezTo>
                  <a:pt x="-119259" y="283837"/>
                  <a:pt x="-206312" y="379417"/>
                  <a:pt x="-262613" y="449523"/>
                </a:cubicBezTo>
              </a:path>
              <a:path w="1380067" h="358749" stroke="0" extrusionOk="0">
                <a:moveTo>
                  <a:pt x="0" y="0"/>
                </a:moveTo>
                <a:cubicBezTo>
                  <a:pt x="297718" y="15039"/>
                  <a:pt x="392737" y="25949"/>
                  <a:pt x="676233" y="0"/>
                </a:cubicBezTo>
                <a:cubicBezTo>
                  <a:pt x="959729" y="-25949"/>
                  <a:pt x="1079199" y="22610"/>
                  <a:pt x="1380067" y="0"/>
                </a:cubicBezTo>
                <a:cubicBezTo>
                  <a:pt x="1362917" y="81663"/>
                  <a:pt x="1381025" y="244083"/>
                  <a:pt x="1380067" y="358749"/>
                </a:cubicBezTo>
                <a:cubicBezTo>
                  <a:pt x="1159470" y="338202"/>
                  <a:pt x="952796" y="361339"/>
                  <a:pt x="731436" y="358749"/>
                </a:cubicBezTo>
                <a:cubicBezTo>
                  <a:pt x="510076" y="356159"/>
                  <a:pt x="185442" y="379669"/>
                  <a:pt x="0" y="358749"/>
                </a:cubicBezTo>
                <a:cubicBezTo>
                  <a:pt x="11308" y="181992"/>
                  <a:pt x="-8939" y="153241"/>
                  <a:pt x="0" y="0"/>
                </a:cubicBezTo>
                <a:close/>
              </a:path>
              <a:path w="1380067" h="358749" fill="none" stroke="0" extrusionOk="0">
                <a:moveTo>
                  <a:pt x="-24910" y="0"/>
                </a:moveTo>
                <a:cubicBezTo>
                  <a:pt x="-41632" y="160952"/>
                  <a:pt x="-8987" y="222669"/>
                  <a:pt x="-24910" y="358749"/>
                </a:cubicBezTo>
                <a:cubicBezTo>
                  <a:pt x="-11104" y="226676"/>
                  <a:pt x="-13275" y="130595"/>
                  <a:pt x="-24910" y="0"/>
                </a:cubicBezTo>
                <a:close/>
              </a:path>
              <a:path w="1380067" h="358749" fill="none" stroke="0" extrusionOk="0">
                <a:moveTo>
                  <a:pt x="-24910" y="182650"/>
                </a:moveTo>
                <a:cubicBezTo>
                  <a:pt x="-119599" y="293700"/>
                  <a:pt x="-134931" y="325311"/>
                  <a:pt x="-262613" y="449523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125303"/>
                      <a:gd name="adj4" fmla="val -1902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Daily (</a:t>
            </a:r>
            <a:r>
              <a:rPr lang="zh-CN" altLang="en-US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日报</a:t>
            </a:r>
            <a:r>
              <a:rPr lang="en-US" altLang="zh-CN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) </a:t>
            </a:r>
            <a:r>
              <a:rPr lang="zh-TW" alt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示例</a:t>
            </a:r>
            <a:endParaRPr lang="zh-TW" altLang="en-US" sz="1200" dirty="0">
              <a:solidFill>
                <a:srgbClr val="FF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6F6890C-46D5-40FE-A88A-4045DC80279C}"/>
              </a:ext>
            </a:extLst>
          </p:cNvPr>
          <p:cNvSpPr/>
          <p:nvPr/>
        </p:nvSpPr>
        <p:spPr>
          <a:xfrm>
            <a:off x="1055069" y="2946406"/>
            <a:ext cx="993863" cy="12699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0AE9A80-A7CE-44A6-B5BE-B6ED04709473}"/>
              </a:ext>
            </a:extLst>
          </p:cNvPr>
          <p:cNvSpPr/>
          <p:nvPr/>
        </p:nvSpPr>
        <p:spPr>
          <a:xfrm>
            <a:off x="973667" y="4030132"/>
            <a:ext cx="1227665" cy="878364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D2DCE8F-C869-4BB2-BF19-13DBAA01B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16</a:t>
            </a:fld>
            <a:endParaRPr lang="zh-TW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E7DF926F-D976-461D-86DB-F318E4F55E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222" b="21335"/>
          <a:stretch/>
        </p:blipFill>
        <p:spPr>
          <a:xfrm>
            <a:off x="923235" y="1198696"/>
            <a:ext cx="1380067" cy="380448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75536FC-0B05-4F38-B39B-21C1D48C18F7}"/>
              </a:ext>
            </a:extLst>
          </p:cNvPr>
          <p:cNvSpPr/>
          <p:nvPr/>
        </p:nvSpPr>
        <p:spPr>
          <a:xfrm>
            <a:off x="1223013" y="1293297"/>
            <a:ext cx="720271" cy="492640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78871ED-655B-4B90-B836-8ED12DA0C055}"/>
              </a:ext>
            </a:extLst>
          </p:cNvPr>
          <p:cNvSpPr/>
          <p:nvPr/>
        </p:nvSpPr>
        <p:spPr>
          <a:xfrm>
            <a:off x="1066672" y="2989558"/>
            <a:ext cx="956861" cy="1007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480EADB2-A1A2-4E33-9C95-35132406EE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2833" y="2038995"/>
            <a:ext cx="1930678" cy="145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054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15BB0E6-3F06-4F23-9927-55D6325EC6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129560"/>
            <a:ext cx="10800000" cy="3834085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>
                <a:latin typeface="微軟正黑體 (標題)"/>
              </a:rPr>
              <a:t>报表中心</a:t>
            </a:r>
            <a:r>
              <a:rPr lang="en-US" altLang="zh-TW" dirty="0">
                <a:latin typeface="微軟正黑體 (標題)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微軟正黑體 (標題)"/>
              </a:rPr>
              <a:t>代理财务报表</a:t>
            </a:r>
            <a:endParaRPr lang="zh-TW" altLang="en-US" sz="3000" dirty="0">
              <a:latin typeface="微軟正黑體 (標題)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8ED2874-C5B9-4021-8CFB-EFDF493EE632}"/>
              </a:ext>
            </a:extLst>
          </p:cNvPr>
          <p:cNvSpPr/>
          <p:nvPr/>
        </p:nvSpPr>
        <p:spPr>
          <a:xfrm>
            <a:off x="1276615" y="1190784"/>
            <a:ext cx="763852" cy="485615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B87B004-B2F4-4A2E-8B4D-704867CBB76D}"/>
              </a:ext>
            </a:extLst>
          </p:cNvPr>
          <p:cNvSpPr/>
          <p:nvPr/>
        </p:nvSpPr>
        <p:spPr>
          <a:xfrm>
            <a:off x="976761" y="3976915"/>
            <a:ext cx="1224572" cy="882952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9DCBA9E9-39F5-4960-9182-E44D2B521376}"/>
              </a:ext>
            </a:extLst>
          </p:cNvPr>
          <p:cNvSpPr txBox="1"/>
          <p:nvPr/>
        </p:nvSpPr>
        <p:spPr>
          <a:xfrm>
            <a:off x="7298267" y="5016143"/>
            <a:ext cx="4416134" cy="338554"/>
          </a:xfrm>
          <a:custGeom>
            <a:avLst/>
            <a:gdLst>
              <a:gd name="connsiteX0" fmla="*/ 0 w 4416134"/>
              <a:gd name="connsiteY0" fmla="*/ 0 h 338554"/>
              <a:gd name="connsiteX1" fmla="*/ 419533 w 4416134"/>
              <a:gd name="connsiteY1" fmla="*/ 0 h 338554"/>
              <a:gd name="connsiteX2" fmla="*/ 1059872 w 4416134"/>
              <a:gd name="connsiteY2" fmla="*/ 0 h 338554"/>
              <a:gd name="connsiteX3" fmla="*/ 1567728 w 4416134"/>
              <a:gd name="connsiteY3" fmla="*/ 0 h 338554"/>
              <a:gd name="connsiteX4" fmla="*/ 2119744 w 4416134"/>
              <a:gd name="connsiteY4" fmla="*/ 0 h 338554"/>
              <a:gd name="connsiteX5" fmla="*/ 2760084 w 4416134"/>
              <a:gd name="connsiteY5" fmla="*/ 0 h 338554"/>
              <a:gd name="connsiteX6" fmla="*/ 3267939 w 4416134"/>
              <a:gd name="connsiteY6" fmla="*/ 0 h 338554"/>
              <a:gd name="connsiteX7" fmla="*/ 3731633 w 4416134"/>
              <a:gd name="connsiteY7" fmla="*/ 0 h 338554"/>
              <a:gd name="connsiteX8" fmla="*/ 4416134 w 4416134"/>
              <a:gd name="connsiteY8" fmla="*/ 0 h 338554"/>
              <a:gd name="connsiteX9" fmla="*/ 4416134 w 4416134"/>
              <a:gd name="connsiteY9" fmla="*/ 338554 h 338554"/>
              <a:gd name="connsiteX10" fmla="*/ 3819956 w 4416134"/>
              <a:gd name="connsiteY10" fmla="*/ 338554 h 338554"/>
              <a:gd name="connsiteX11" fmla="*/ 3312101 w 4416134"/>
              <a:gd name="connsiteY11" fmla="*/ 338554 h 338554"/>
              <a:gd name="connsiteX12" fmla="*/ 2671761 w 4416134"/>
              <a:gd name="connsiteY12" fmla="*/ 338554 h 338554"/>
              <a:gd name="connsiteX13" fmla="*/ 2208067 w 4416134"/>
              <a:gd name="connsiteY13" fmla="*/ 338554 h 338554"/>
              <a:gd name="connsiteX14" fmla="*/ 1744373 w 4416134"/>
              <a:gd name="connsiteY14" fmla="*/ 338554 h 338554"/>
              <a:gd name="connsiteX15" fmla="*/ 1104034 w 4416134"/>
              <a:gd name="connsiteY15" fmla="*/ 338554 h 338554"/>
              <a:gd name="connsiteX16" fmla="*/ 684501 w 4416134"/>
              <a:gd name="connsiteY16" fmla="*/ 338554 h 338554"/>
              <a:gd name="connsiteX17" fmla="*/ 0 w 4416134"/>
              <a:gd name="connsiteY17" fmla="*/ 338554 h 338554"/>
              <a:gd name="connsiteX18" fmla="*/ 0 w 4416134"/>
              <a:gd name="connsiteY18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416134" h="338554" extrusionOk="0">
                <a:moveTo>
                  <a:pt x="0" y="0"/>
                </a:moveTo>
                <a:cubicBezTo>
                  <a:pt x="189259" y="-36669"/>
                  <a:pt x="279404" y="41551"/>
                  <a:pt x="419533" y="0"/>
                </a:cubicBezTo>
                <a:cubicBezTo>
                  <a:pt x="559662" y="-41551"/>
                  <a:pt x="826600" y="63824"/>
                  <a:pt x="1059872" y="0"/>
                </a:cubicBezTo>
                <a:cubicBezTo>
                  <a:pt x="1293144" y="-63824"/>
                  <a:pt x="1316861" y="12981"/>
                  <a:pt x="1567728" y="0"/>
                </a:cubicBezTo>
                <a:cubicBezTo>
                  <a:pt x="1818595" y="-12981"/>
                  <a:pt x="1940445" y="20256"/>
                  <a:pt x="2119744" y="0"/>
                </a:cubicBezTo>
                <a:cubicBezTo>
                  <a:pt x="2299043" y="-20256"/>
                  <a:pt x="2528243" y="35550"/>
                  <a:pt x="2760084" y="0"/>
                </a:cubicBezTo>
                <a:cubicBezTo>
                  <a:pt x="2991925" y="-35550"/>
                  <a:pt x="3102203" y="21463"/>
                  <a:pt x="3267939" y="0"/>
                </a:cubicBezTo>
                <a:cubicBezTo>
                  <a:pt x="3433676" y="-21463"/>
                  <a:pt x="3616432" y="21905"/>
                  <a:pt x="3731633" y="0"/>
                </a:cubicBezTo>
                <a:cubicBezTo>
                  <a:pt x="3846834" y="-21905"/>
                  <a:pt x="4225630" y="64357"/>
                  <a:pt x="4416134" y="0"/>
                </a:cubicBezTo>
                <a:cubicBezTo>
                  <a:pt x="4431063" y="82350"/>
                  <a:pt x="4378807" y="239018"/>
                  <a:pt x="4416134" y="338554"/>
                </a:cubicBezTo>
                <a:cubicBezTo>
                  <a:pt x="4241016" y="358408"/>
                  <a:pt x="4040344" y="268522"/>
                  <a:pt x="3819956" y="338554"/>
                </a:cubicBezTo>
                <a:cubicBezTo>
                  <a:pt x="3599568" y="408586"/>
                  <a:pt x="3537022" y="306357"/>
                  <a:pt x="3312101" y="338554"/>
                </a:cubicBezTo>
                <a:cubicBezTo>
                  <a:pt x="3087180" y="370751"/>
                  <a:pt x="2809696" y="293007"/>
                  <a:pt x="2671761" y="338554"/>
                </a:cubicBezTo>
                <a:cubicBezTo>
                  <a:pt x="2533826" y="384101"/>
                  <a:pt x="2358452" y="324161"/>
                  <a:pt x="2208067" y="338554"/>
                </a:cubicBezTo>
                <a:cubicBezTo>
                  <a:pt x="2057682" y="352947"/>
                  <a:pt x="1889537" y="326510"/>
                  <a:pt x="1744373" y="338554"/>
                </a:cubicBezTo>
                <a:cubicBezTo>
                  <a:pt x="1599209" y="350598"/>
                  <a:pt x="1317942" y="301200"/>
                  <a:pt x="1104034" y="338554"/>
                </a:cubicBezTo>
                <a:cubicBezTo>
                  <a:pt x="890126" y="375908"/>
                  <a:pt x="801756" y="292965"/>
                  <a:pt x="684501" y="338554"/>
                </a:cubicBezTo>
                <a:cubicBezTo>
                  <a:pt x="567246" y="384143"/>
                  <a:pt x="244174" y="320720"/>
                  <a:pt x="0" y="338554"/>
                </a:cubicBezTo>
                <a:cubicBezTo>
                  <a:pt x="-18536" y="189430"/>
                  <a:pt x="8361" y="90021"/>
                  <a:pt x="0" y="0"/>
                </a:cubicBezTo>
                <a:close/>
              </a:path>
            </a:pathLst>
          </a:custGeom>
          <a:noFill/>
          <a:ln cap="rnd">
            <a:noFill/>
            <a:round/>
            <a:extLst>
              <a:ext uri="{C807C97D-BFC1-408E-A445-0C87EB9F89A2}">
                <ask:lineSketchStyleProps xmlns:ask="http://schemas.microsoft.com/office/drawing/2018/sketchyshapes" sd="320302369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帐单通常以 </a:t>
            </a:r>
            <a:r>
              <a:rPr lang="en-US" altLang="zh-CN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Monthly (</a:t>
            </a:r>
            <a:r>
              <a:rPr lang="zh-CN" altLang="en-US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月报</a:t>
            </a:r>
            <a:r>
              <a:rPr lang="en-US" altLang="zh-CN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)</a:t>
            </a:r>
            <a:r>
              <a:rPr lang="en-US" altLang="zh-CN" sz="16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CN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的数据提供</a:t>
            </a: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095B588-4C68-4188-9B7A-461D5ECA8560}"/>
              </a:ext>
            </a:extLst>
          </p:cNvPr>
          <p:cNvSpPr/>
          <p:nvPr/>
        </p:nvSpPr>
        <p:spPr>
          <a:xfrm>
            <a:off x="1060735" y="2892419"/>
            <a:ext cx="979731" cy="11324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5501C49A-091C-4336-8D35-F02A2714C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17</a:t>
            </a:fld>
            <a:endParaRPr lang="zh-TW" altLang="en-US"/>
          </a:p>
        </p:txBody>
      </p:sp>
      <p:sp>
        <p:nvSpPr>
          <p:cNvPr id="13" name="圖說文字: 直線加上框線和強調線 12">
            <a:extLst>
              <a:ext uri="{FF2B5EF4-FFF2-40B4-BE49-F238E27FC236}">
                <a16:creationId xmlns:a16="http://schemas.microsoft.com/office/drawing/2014/main" id="{E82A6DE2-119C-4D37-84FA-BBABBD7E018A}"/>
              </a:ext>
            </a:extLst>
          </p:cNvPr>
          <p:cNvSpPr/>
          <p:nvPr/>
        </p:nvSpPr>
        <p:spPr>
          <a:xfrm>
            <a:off x="8697619" y="1342978"/>
            <a:ext cx="1582788" cy="358749"/>
          </a:xfrm>
          <a:custGeom>
            <a:avLst/>
            <a:gdLst>
              <a:gd name="connsiteX0" fmla="*/ 0 w 1582788"/>
              <a:gd name="connsiteY0" fmla="*/ 0 h 358749"/>
              <a:gd name="connsiteX1" fmla="*/ 543424 w 1582788"/>
              <a:gd name="connsiteY1" fmla="*/ 0 h 358749"/>
              <a:gd name="connsiteX2" fmla="*/ 1055192 w 1582788"/>
              <a:gd name="connsiteY2" fmla="*/ 0 h 358749"/>
              <a:gd name="connsiteX3" fmla="*/ 1582788 w 1582788"/>
              <a:gd name="connsiteY3" fmla="*/ 0 h 358749"/>
              <a:gd name="connsiteX4" fmla="*/ 1582788 w 1582788"/>
              <a:gd name="connsiteY4" fmla="*/ 358749 h 358749"/>
              <a:gd name="connsiteX5" fmla="*/ 1055192 w 1582788"/>
              <a:gd name="connsiteY5" fmla="*/ 358749 h 358749"/>
              <a:gd name="connsiteX6" fmla="*/ 559252 w 1582788"/>
              <a:gd name="connsiteY6" fmla="*/ 358749 h 358749"/>
              <a:gd name="connsiteX7" fmla="*/ 0 w 1582788"/>
              <a:gd name="connsiteY7" fmla="*/ 358749 h 358749"/>
              <a:gd name="connsiteX8" fmla="*/ 0 w 1582788"/>
              <a:gd name="connsiteY8" fmla="*/ 0 h 358749"/>
              <a:gd name="connsiteX0" fmla="*/ -28569 w 1582788"/>
              <a:gd name="connsiteY0" fmla="*/ 0 h 358749"/>
              <a:gd name="connsiteX1" fmla="*/ -28569 w 1582788"/>
              <a:gd name="connsiteY1" fmla="*/ 358749 h 358749"/>
              <a:gd name="connsiteX2" fmla="*/ -28569 w 1582788"/>
              <a:gd name="connsiteY2" fmla="*/ 0 h 358749"/>
              <a:gd name="connsiteX0" fmla="*/ -28569 w 1582788"/>
              <a:gd name="connsiteY0" fmla="*/ 182650 h 358749"/>
              <a:gd name="connsiteX1" fmla="*/ -301189 w 1582788"/>
              <a:gd name="connsiteY1" fmla="*/ 449523 h 358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82788" h="358749" fill="none" extrusionOk="0">
                <a:moveTo>
                  <a:pt x="0" y="0"/>
                </a:moveTo>
                <a:cubicBezTo>
                  <a:pt x="111020" y="10973"/>
                  <a:pt x="376197" y="9354"/>
                  <a:pt x="543424" y="0"/>
                </a:cubicBezTo>
                <a:cubicBezTo>
                  <a:pt x="710651" y="-9354"/>
                  <a:pt x="913508" y="-17515"/>
                  <a:pt x="1055192" y="0"/>
                </a:cubicBezTo>
                <a:cubicBezTo>
                  <a:pt x="1196876" y="17515"/>
                  <a:pt x="1466460" y="-8695"/>
                  <a:pt x="1582788" y="0"/>
                </a:cubicBezTo>
                <a:cubicBezTo>
                  <a:pt x="1580946" y="165565"/>
                  <a:pt x="1573576" y="214557"/>
                  <a:pt x="1582788" y="358749"/>
                </a:cubicBezTo>
                <a:cubicBezTo>
                  <a:pt x="1342409" y="379976"/>
                  <a:pt x="1218009" y="337159"/>
                  <a:pt x="1055192" y="358749"/>
                </a:cubicBezTo>
                <a:cubicBezTo>
                  <a:pt x="892375" y="380339"/>
                  <a:pt x="684748" y="367925"/>
                  <a:pt x="559252" y="358749"/>
                </a:cubicBezTo>
                <a:cubicBezTo>
                  <a:pt x="433756" y="349573"/>
                  <a:pt x="155968" y="361522"/>
                  <a:pt x="0" y="358749"/>
                </a:cubicBezTo>
                <a:cubicBezTo>
                  <a:pt x="11635" y="238220"/>
                  <a:pt x="10841" y="158102"/>
                  <a:pt x="0" y="0"/>
                </a:cubicBezTo>
                <a:close/>
              </a:path>
              <a:path w="1582788" h="358749" fill="none" extrusionOk="0">
                <a:moveTo>
                  <a:pt x="-28569" y="0"/>
                </a:moveTo>
                <a:cubicBezTo>
                  <a:pt x="-28737" y="118010"/>
                  <a:pt x="-15424" y="194316"/>
                  <a:pt x="-28569" y="358749"/>
                </a:cubicBezTo>
                <a:cubicBezTo>
                  <a:pt x="-27374" y="206312"/>
                  <a:pt x="-37227" y="146634"/>
                  <a:pt x="-28569" y="0"/>
                </a:cubicBezTo>
                <a:close/>
              </a:path>
              <a:path w="1582788" h="358749" fill="none" extrusionOk="0">
                <a:moveTo>
                  <a:pt x="-28569" y="182650"/>
                </a:moveTo>
                <a:cubicBezTo>
                  <a:pt x="-135056" y="292594"/>
                  <a:pt x="-214844" y="368237"/>
                  <a:pt x="-301189" y="449523"/>
                </a:cubicBezTo>
              </a:path>
              <a:path w="1582788" h="358749" stroke="0" extrusionOk="0">
                <a:moveTo>
                  <a:pt x="0" y="0"/>
                </a:moveTo>
                <a:cubicBezTo>
                  <a:pt x="220016" y="10504"/>
                  <a:pt x="292783" y="-12986"/>
                  <a:pt x="511768" y="0"/>
                </a:cubicBezTo>
                <a:cubicBezTo>
                  <a:pt x="730753" y="12986"/>
                  <a:pt x="805495" y="-21515"/>
                  <a:pt x="991880" y="0"/>
                </a:cubicBezTo>
                <a:cubicBezTo>
                  <a:pt x="1178265" y="21515"/>
                  <a:pt x="1299474" y="5832"/>
                  <a:pt x="1582788" y="0"/>
                </a:cubicBezTo>
                <a:cubicBezTo>
                  <a:pt x="1585554" y="172912"/>
                  <a:pt x="1596277" y="263782"/>
                  <a:pt x="1582788" y="358749"/>
                </a:cubicBezTo>
                <a:cubicBezTo>
                  <a:pt x="1327087" y="335711"/>
                  <a:pt x="1277716" y="352830"/>
                  <a:pt x="1023536" y="358749"/>
                </a:cubicBezTo>
                <a:cubicBezTo>
                  <a:pt x="769356" y="364668"/>
                  <a:pt x="603892" y="355623"/>
                  <a:pt x="480112" y="358749"/>
                </a:cubicBezTo>
                <a:cubicBezTo>
                  <a:pt x="356332" y="361875"/>
                  <a:pt x="187496" y="362556"/>
                  <a:pt x="0" y="358749"/>
                </a:cubicBezTo>
                <a:cubicBezTo>
                  <a:pt x="880" y="238254"/>
                  <a:pt x="414" y="116113"/>
                  <a:pt x="0" y="0"/>
                </a:cubicBezTo>
                <a:close/>
              </a:path>
              <a:path w="1582788" h="358749" fill="none" stroke="0" extrusionOk="0">
                <a:moveTo>
                  <a:pt x="-28569" y="0"/>
                </a:moveTo>
                <a:cubicBezTo>
                  <a:pt x="-20099" y="173594"/>
                  <a:pt x="-25338" y="240378"/>
                  <a:pt x="-28569" y="358749"/>
                </a:cubicBezTo>
                <a:cubicBezTo>
                  <a:pt x="-44455" y="274591"/>
                  <a:pt x="-18320" y="138429"/>
                  <a:pt x="-28569" y="0"/>
                </a:cubicBezTo>
                <a:close/>
              </a:path>
              <a:path w="1582788" h="358749" fill="none" stroke="0" extrusionOk="0">
                <a:moveTo>
                  <a:pt x="-28569" y="182650"/>
                </a:moveTo>
                <a:cubicBezTo>
                  <a:pt x="-147002" y="306907"/>
                  <a:pt x="-216466" y="377734"/>
                  <a:pt x="-301189" y="449523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125303"/>
                      <a:gd name="adj4" fmla="val -1902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Monthly (</a:t>
            </a:r>
            <a:r>
              <a:rPr lang="zh-TW" alt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月报</a:t>
            </a:r>
            <a:r>
              <a:rPr lang="en-US" altLang="zh-TW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zh-TW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示例</a:t>
            </a:r>
            <a:endParaRPr lang="zh-TW" altLang="en-US" sz="1200" dirty="0">
              <a:solidFill>
                <a:srgbClr val="272525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97E92690-E937-410F-AF2F-4DC006B12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222" b="21335"/>
          <a:stretch/>
        </p:blipFill>
        <p:spPr>
          <a:xfrm>
            <a:off x="923235" y="1198696"/>
            <a:ext cx="1380067" cy="3804486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C18AA9A-4C4F-467E-989D-21C7DD281D65}"/>
              </a:ext>
            </a:extLst>
          </p:cNvPr>
          <p:cNvSpPr/>
          <p:nvPr/>
        </p:nvSpPr>
        <p:spPr>
          <a:xfrm>
            <a:off x="1223013" y="1293297"/>
            <a:ext cx="720271" cy="492640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3055819-3AD8-4079-9EBE-055201CA2AF0}"/>
              </a:ext>
            </a:extLst>
          </p:cNvPr>
          <p:cNvSpPr/>
          <p:nvPr/>
        </p:nvSpPr>
        <p:spPr>
          <a:xfrm>
            <a:off x="1066672" y="2989558"/>
            <a:ext cx="956861" cy="1007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F790BBE6-0434-42CC-A0CF-22885ABF73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2378" y="1988195"/>
            <a:ext cx="1930678" cy="145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883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BA9F65D3-D499-4E6B-AF17-999348665C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128624"/>
            <a:ext cx="10800000" cy="4315469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>
                <a:latin typeface="微軟正黑體 (標題)"/>
              </a:rPr>
              <a:t>报表中心</a:t>
            </a:r>
            <a:r>
              <a:rPr lang="en-US" altLang="zh-TW" dirty="0">
                <a:latin typeface="微軟正黑體 (標題)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微軟正黑體 (標題)"/>
              </a:rPr>
              <a:t>无缝錢包纪录</a:t>
            </a:r>
            <a:r>
              <a:rPr lang="en-US" altLang="zh-TW" sz="3000" dirty="0">
                <a:latin typeface="微軟正黑體 (標題)"/>
              </a:rPr>
              <a:t> </a:t>
            </a:r>
            <a:r>
              <a:rPr lang="zh-CN" altLang="en-US" sz="3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（结果示例）</a:t>
            </a:r>
            <a:endParaRPr lang="zh-TW" altLang="en-US" sz="3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F79F18D-4854-4696-BBD4-5C3B1E990E0E}"/>
              </a:ext>
            </a:extLst>
          </p:cNvPr>
          <p:cNvSpPr/>
          <p:nvPr/>
        </p:nvSpPr>
        <p:spPr>
          <a:xfrm>
            <a:off x="1196832" y="1213246"/>
            <a:ext cx="801301" cy="454687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BFCE54D-BC35-4ABB-A2D5-465580C5CDB9}"/>
              </a:ext>
            </a:extLst>
          </p:cNvPr>
          <p:cNvSpPr/>
          <p:nvPr/>
        </p:nvSpPr>
        <p:spPr>
          <a:xfrm>
            <a:off x="972466" y="3993784"/>
            <a:ext cx="1211933" cy="950749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EF62039-4EC9-4F0F-8EA7-4C0A401874AC}"/>
              </a:ext>
            </a:extLst>
          </p:cNvPr>
          <p:cNvSpPr/>
          <p:nvPr/>
        </p:nvSpPr>
        <p:spPr>
          <a:xfrm>
            <a:off x="1057134" y="3047999"/>
            <a:ext cx="991800" cy="11853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12E812D-F2B8-4B8E-87DA-BE485FE61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18</a:t>
            </a:fld>
            <a:endParaRPr lang="zh-TW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9EF9DFF-E4D7-4958-9D0F-0F5DA84A2A4A}"/>
              </a:ext>
            </a:extLst>
          </p:cNvPr>
          <p:cNvSpPr/>
          <p:nvPr/>
        </p:nvSpPr>
        <p:spPr>
          <a:xfrm>
            <a:off x="9949365" y="4944532"/>
            <a:ext cx="1501802" cy="287867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E437CCA9-168B-45FC-B2EC-1A4480C7C6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222" b="21335"/>
          <a:stretch/>
        </p:blipFill>
        <p:spPr>
          <a:xfrm>
            <a:off x="923235" y="1198696"/>
            <a:ext cx="1380067" cy="380448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3960432C-764C-4B2A-B046-AFF5FC59679A}"/>
              </a:ext>
            </a:extLst>
          </p:cNvPr>
          <p:cNvSpPr/>
          <p:nvPr/>
        </p:nvSpPr>
        <p:spPr>
          <a:xfrm>
            <a:off x="1223013" y="1293297"/>
            <a:ext cx="720271" cy="492640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2DE881BC-0DAF-45B1-8B43-1814FD21B8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4791" y="2563928"/>
            <a:ext cx="1930678" cy="145406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3137C1B6-77DB-4A56-A4E9-8377E31B5212}"/>
              </a:ext>
            </a:extLst>
          </p:cNvPr>
          <p:cNvSpPr/>
          <p:nvPr/>
        </p:nvSpPr>
        <p:spPr>
          <a:xfrm>
            <a:off x="1055763" y="3116681"/>
            <a:ext cx="991801" cy="11853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2743494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577DC76-5EAA-4956-B89B-598689385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124381"/>
            <a:ext cx="10800000" cy="4372103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>
                <a:latin typeface="+mj-ea"/>
              </a:rPr>
              <a:t>报表中心</a:t>
            </a:r>
            <a:r>
              <a:rPr lang="en-US" altLang="zh-TW" dirty="0">
                <a:latin typeface="+mj-ea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+mj-ea"/>
              </a:rPr>
              <a:t>转帐錢包纪录</a:t>
            </a:r>
            <a:r>
              <a:rPr lang="en-US" altLang="zh-TW" sz="3000" dirty="0">
                <a:latin typeface="+mj-ea"/>
              </a:rPr>
              <a:t> </a:t>
            </a:r>
            <a:r>
              <a:rPr lang="zh-CN" altLang="en-US" sz="3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（结果示例）</a:t>
            </a:r>
            <a:endParaRPr lang="zh-TW" altLang="en-US" sz="3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F79F18D-4854-4696-BBD4-5C3B1E990E0E}"/>
              </a:ext>
            </a:extLst>
          </p:cNvPr>
          <p:cNvSpPr/>
          <p:nvPr/>
        </p:nvSpPr>
        <p:spPr>
          <a:xfrm>
            <a:off x="1230612" y="1219342"/>
            <a:ext cx="742121" cy="440125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BFCE54D-BC35-4ABB-A2D5-465580C5CDB9}"/>
              </a:ext>
            </a:extLst>
          </p:cNvPr>
          <p:cNvSpPr/>
          <p:nvPr/>
        </p:nvSpPr>
        <p:spPr>
          <a:xfrm>
            <a:off x="958241" y="3995316"/>
            <a:ext cx="1251558" cy="889950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EF62039-4EC9-4F0F-8EA7-4C0A401874AC}"/>
              </a:ext>
            </a:extLst>
          </p:cNvPr>
          <p:cNvSpPr/>
          <p:nvPr/>
        </p:nvSpPr>
        <p:spPr>
          <a:xfrm>
            <a:off x="1048281" y="3175107"/>
            <a:ext cx="983720" cy="12689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7078A1B-81A5-4931-AC53-1A665190C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19</a:t>
            </a:fld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F05729F-183C-40D4-892D-3ABA9EE0F882}"/>
              </a:ext>
            </a:extLst>
          </p:cNvPr>
          <p:cNvSpPr/>
          <p:nvPr/>
        </p:nvSpPr>
        <p:spPr>
          <a:xfrm>
            <a:off x="9949365" y="4944532"/>
            <a:ext cx="1501802" cy="287867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0A923595-DAD9-4EAD-BDA7-7A1BC991A6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222" b="21335"/>
          <a:stretch/>
        </p:blipFill>
        <p:spPr>
          <a:xfrm>
            <a:off x="923235" y="1198696"/>
            <a:ext cx="1380067" cy="380448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BDD099B6-1E20-498A-8E80-D6413F8E2D2E}"/>
              </a:ext>
            </a:extLst>
          </p:cNvPr>
          <p:cNvSpPr/>
          <p:nvPr/>
        </p:nvSpPr>
        <p:spPr>
          <a:xfrm>
            <a:off x="1223013" y="1293297"/>
            <a:ext cx="720271" cy="492640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15AF4F9-E201-4FB5-9F98-9C961E097351}"/>
              </a:ext>
            </a:extLst>
          </p:cNvPr>
          <p:cNvSpPr/>
          <p:nvPr/>
        </p:nvSpPr>
        <p:spPr>
          <a:xfrm>
            <a:off x="1062623" y="3258606"/>
            <a:ext cx="956861" cy="1007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5CC0004-8B4A-44E7-9813-39E0CFE86B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2689" y="3308993"/>
            <a:ext cx="4931777" cy="371429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7B30BA03-6E8D-4D47-AE9A-788E8C2580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8844" y="2563928"/>
            <a:ext cx="1930678" cy="145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96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標題 1">
            <a:extLst>
              <a:ext uri="{FF2B5EF4-FFF2-40B4-BE49-F238E27FC236}">
                <a16:creationId xmlns:a16="http://schemas.microsoft.com/office/drawing/2014/main" id="{58353B83-CE66-4804-B30F-3B6711E7A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192100"/>
            <a:ext cx="10799999" cy="713833"/>
          </a:xfrm>
        </p:spPr>
        <p:txBody>
          <a:bodyPr/>
          <a:lstStyle/>
          <a:p>
            <a:pPr algn="ctr"/>
            <a:r>
              <a:rPr lang="en-US" altLang="zh-TW" spc="-10" dirty="0">
                <a:latin typeface="+mj-ea"/>
              </a:rPr>
              <a:t>Directory</a:t>
            </a:r>
            <a:endParaRPr lang="zh-TW" altLang="en-US" dirty="0">
              <a:latin typeface="+mj-ea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055A6669-FD46-419D-AA3C-4743E87B1F70}"/>
              </a:ext>
            </a:extLst>
          </p:cNvPr>
          <p:cNvSpPr txBox="1"/>
          <p:nvPr/>
        </p:nvSpPr>
        <p:spPr>
          <a:xfrm>
            <a:off x="1176867" y="674723"/>
            <a:ext cx="8915400" cy="627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2000" b="1" dirty="0">
                <a:solidFill>
                  <a:srgbClr val="272525"/>
                </a:solidFill>
                <a:latin typeface="+mn-ea"/>
              </a:rPr>
              <a:t>玩家管理</a:t>
            </a:r>
          </a:p>
          <a:p>
            <a:r>
              <a:rPr lang="zh-TW" altLang="en-US" dirty="0">
                <a:latin typeface="+mn-ea"/>
              </a:rPr>
              <a:t>	</a:t>
            </a:r>
            <a:r>
              <a:rPr lang="en-US" altLang="zh-TW" dirty="0">
                <a:latin typeface="+mn-ea"/>
              </a:rPr>
              <a:t>		</a:t>
            </a:r>
            <a:r>
              <a:rPr lang="zh-TW" altLang="en-US" dirty="0">
                <a:latin typeface="+mn-ea"/>
                <a:hlinkClick r:id="rId2" action="ppaction://hlinksldjump" tooltip="User List"/>
              </a:rPr>
              <a:t>玩家列表</a:t>
            </a:r>
            <a:r>
              <a:rPr lang="en-US" altLang="zh-TW" u="dotted" dirty="0">
                <a:latin typeface="+mn-ea"/>
              </a:rPr>
              <a:t>								</a:t>
            </a:r>
            <a:r>
              <a:rPr lang="zh-TW" altLang="en-US" dirty="0">
                <a:latin typeface="+mn-ea"/>
              </a:rPr>
              <a:t>3</a:t>
            </a:r>
          </a:p>
          <a:p>
            <a:r>
              <a:rPr lang="zh-TW" altLang="en-US" dirty="0">
                <a:latin typeface="+mn-ea"/>
              </a:rPr>
              <a:t>	</a:t>
            </a:r>
            <a:r>
              <a:rPr lang="en-US" altLang="zh-TW" dirty="0">
                <a:latin typeface="+mn-ea"/>
              </a:rPr>
              <a:t>		</a:t>
            </a:r>
            <a:r>
              <a:rPr lang="zh-TW" altLang="en-US" dirty="0">
                <a:latin typeface="+mn-ea"/>
                <a:hlinkClick r:id="rId3" action="ppaction://hlinksldjump" tooltip="Bet Record"/>
              </a:rPr>
              <a:t>下注纪录</a:t>
            </a:r>
            <a:r>
              <a:rPr lang="en-US" altLang="zh-TW" u="dotted" dirty="0">
                <a:latin typeface="+mn-ea"/>
              </a:rPr>
              <a:t>								</a:t>
            </a:r>
            <a:r>
              <a:rPr lang="zh-TW" altLang="en-US" dirty="0">
                <a:latin typeface="+mn-ea"/>
              </a:rPr>
              <a:t>5</a:t>
            </a:r>
          </a:p>
          <a:p>
            <a:r>
              <a:rPr lang="zh-TW" altLang="en-US" dirty="0">
                <a:latin typeface="+mn-ea"/>
              </a:rPr>
              <a:t>	</a:t>
            </a:r>
            <a:r>
              <a:rPr lang="en-US" altLang="zh-TW" dirty="0">
                <a:latin typeface="+mn-ea"/>
              </a:rPr>
              <a:t>		</a:t>
            </a:r>
            <a:r>
              <a:rPr lang="zh-TW" altLang="en-US" dirty="0">
                <a:latin typeface="+mn-ea"/>
                <a:hlinkClick r:id="rId4" action="ppaction://hlinksldjump" tooltip="Search for transaction"/>
              </a:rPr>
              <a:t>交易查询</a:t>
            </a:r>
            <a:r>
              <a:rPr lang="en-US" altLang="zh-TW" u="dotted" dirty="0">
                <a:latin typeface="+mn-ea"/>
              </a:rPr>
              <a:t>								</a:t>
            </a:r>
            <a:r>
              <a:rPr lang="zh-TW" altLang="en-US" dirty="0">
                <a:latin typeface="+mn-ea"/>
              </a:rPr>
              <a:t>7</a:t>
            </a:r>
          </a:p>
          <a:p>
            <a:r>
              <a:rPr lang="zh-TW" altLang="en-US" dirty="0">
                <a:latin typeface="+mn-ea"/>
              </a:rPr>
              <a:t>	</a:t>
            </a:r>
            <a:r>
              <a:rPr lang="en-US" altLang="zh-TW" dirty="0">
                <a:latin typeface="+mn-ea"/>
              </a:rPr>
              <a:t>		</a:t>
            </a:r>
            <a:r>
              <a:rPr lang="zh-TW" altLang="en-US" dirty="0">
                <a:latin typeface="+mn-ea"/>
                <a:hlinkClick r:id="rId5" action="ppaction://hlinksldjump" tooltip="Special coins record"/>
              </a:rPr>
              <a:t>开金币纪录</a:t>
            </a:r>
            <a:r>
              <a:rPr lang="en-US" altLang="zh-TW" u="dotted" dirty="0">
                <a:latin typeface="+mn-ea"/>
              </a:rPr>
              <a:t>								</a:t>
            </a:r>
            <a:r>
              <a:rPr lang="zh-TW" altLang="en-US" dirty="0">
                <a:latin typeface="+mn-ea"/>
              </a:rPr>
              <a:t>9</a:t>
            </a:r>
            <a:endParaRPr lang="en-US" altLang="zh-TW" dirty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2"/>
            </a:pPr>
            <a:r>
              <a:rPr lang="zh-TW" altLang="en-US" sz="2000" b="1" dirty="0">
                <a:solidFill>
                  <a:srgbClr val="272525"/>
                </a:solidFill>
                <a:latin typeface="+mn-ea"/>
              </a:rPr>
              <a:t>代理管理</a:t>
            </a:r>
          </a:p>
          <a:p>
            <a:r>
              <a:rPr lang="zh-TW" altLang="en-US" dirty="0">
                <a:latin typeface="+mn-ea"/>
              </a:rPr>
              <a:t>	</a:t>
            </a:r>
            <a:r>
              <a:rPr lang="en-US" altLang="zh-TW" dirty="0">
                <a:latin typeface="+mn-ea"/>
              </a:rPr>
              <a:t>		</a:t>
            </a:r>
            <a:r>
              <a:rPr lang="zh-TW" altLang="en-US" dirty="0">
                <a:latin typeface="+mn-ea"/>
                <a:hlinkClick r:id="rId6" action="ppaction://hlinksldjump"/>
              </a:rPr>
              <a:t>新增代理</a:t>
            </a:r>
            <a:r>
              <a:rPr lang="en-US" altLang="zh-TW" u="dotted" dirty="0">
                <a:latin typeface="+mn-ea"/>
              </a:rPr>
              <a:t>								</a:t>
            </a:r>
            <a:r>
              <a:rPr lang="zh-TW" altLang="en-US" dirty="0">
                <a:latin typeface="+mn-ea"/>
              </a:rPr>
              <a:t>10</a:t>
            </a:r>
            <a:endParaRPr lang="en-US" altLang="zh-TW" dirty="0">
              <a:latin typeface="+mn-ea"/>
            </a:endParaRPr>
          </a:p>
          <a:p>
            <a:r>
              <a:rPr lang="en-US" altLang="zh-TW" dirty="0">
                <a:latin typeface="+mn-ea"/>
              </a:rPr>
              <a:t>			</a:t>
            </a:r>
            <a:r>
              <a:rPr lang="zh-TW" altLang="en-US" dirty="0">
                <a:latin typeface="+mn-ea"/>
                <a:hlinkClick r:id="rId7" action="ppaction://hlinksldjump"/>
              </a:rPr>
              <a:t>代理列表</a:t>
            </a:r>
            <a:r>
              <a:rPr lang="en-US" altLang="zh-TW" u="dotted" dirty="0">
                <a:latin typeface="+mn-ea"/>
              </a:rPr>
              <a:t>								</a:t>
            </a:r>
            <a:r>
              <a:rPr lang="zh-TW" altLang="en-US" dirty="0">
                <a:latin typeface="+mn-ea"/>
              </a:rPr>
              <a:t>1</a:t>
            </a:r>
            <a:r>
              <a:rPr lang="en-US" altLang="zh-TW" dirty="0">
                <a:latin typeface="+mn-ea"/>
              </a:rPr>
              <a:t>1</a:t>
            </a:r>
            <a:endParaRPr lang="zh-TW" altLang="en-US" dirty="0">
              <a:latin typeface="+mn-ea"/>
            </a:endParaRPr>
          </a:p>
          <a:p>
            <a:r>
              <a:rPr lang="zh-TW" altLang="en-US" dirty="0">
                <a:latin typeface="+mn-ea"/>
              </a:rPr>
              <a:t>	</a:t>
            </a:r>
            <a:r>
              <a:rPr lang="en-US" altLang="zh-TW" dirty="0">
                <a:latin typeface="+mn-ea"/>
              </a:rPr>
              <a:t>		</a:t>
            </a:r>
            <a:r>
              <a:rPr lang="zh-TW" altLang="en-US" dirty="0">
                <a:latin typeface="+mn-ea"/>
                <a:hlinkClick r:id="rId8" action="ppaction://hlinksldjump" tooltip="Agent Report"/>
              </a:rPr>
              <a:t>代理报表</a:t>
            </a:r>
            <a:r>
              <a:rPr lang="en-US" altLang="zh-TW" u="dotted" dirty="0">
                <a:latin typeface="+mn-ea"/>
              </a:rPr>
              <a:t>								</a:t>
            </a:r>
            <a:r>
              <a:rPr lang="zh-TW" altLang="en-US" dirty="0">
                <a:latin typeface="+mn-ea"/>
              </a:rPr>
              <a:t>1</a:t>
            </a:r>
            <a:r>
              <a:rPr lang="en-US" altLang="zh-TW" dirty="0">
                <a:latin typeface="+mn-ea"/>
              </a:rPr>
              <a:t>2</a:t>
            </a:r>
            <a:endParaRPr lang="zh-TW" altLang="en-US" dirty="0">
              <a:latin typeface="+mn-ea"/>
            </a:endParaRPr>
          </a:p>
          <a:p>
            <a:r>
              <a:rPr lang="zh-TW" altLang="en-US" dirty="0">
                <a:latin typeface="+mn-ea"/>
              </a:rPr>
              <a:t>	</a:t>
            </a:r>
            <a:r>
              <a:rPr lang="en-US" altLang="zh-TW" dirty="0">
                <a:latin typeface="+mn-ea"/>
              </a:rPr>
              <a:t>		</a:t>
            </a:r>
            <a:r>
              <a:rPr lang="zh-TW" altLang="en-US" dirty="0">
                <a:latin typeface="+mn-ea"/>
                <a:hlinkClick r:id="rId9" action="ppaction://hlinksldjump" tooltip="Agent User List"/>
              </a:rPr>
              <a:t>代理玩家报表</a:t>
            </a:r>
            <a:r>
              <a:rPr lang="en-US" altLang="zh-TW" u="dotted" dirty="0">
                <a:latin typeface="+mn-ea"/>
              </a:rPr>
              <a:t>							</a:t>
            </a:r>
            <a:r>
              <a:rPr lang="zh-TW" altLang="en-US" dirty="0">
                <a:latin typeface="+mn-ea"/>
              </a:rPr>
              <a:t>1</a:t>
            </a:r>
            <a:r>
              <a:rPr lang="en-US" altLang="zh-TW" dirty="0">
                <a:latin typeface="+mn-ea"/>
              </a:rPr>
              <a:t>4</a:t>
            </a:r>
            <a:endParaRPr lang="zh-TW" altLang="en-US" dirty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3"/>
            </a:pPr>
            <a:r>
              <a:rPr lang="zh-TW" altLang="en-US" sz="2000" b="1" dirty="0">
                <a:solidFill>
                  <a:srgbClr val="272525"/>
                </a:solidFill>
                <a:latin typeface="+mn-ea"/>
              </a:rPr>
              <a:t>报表中心</a:t>
            </a:r>
          </a:p>
          <a:p>
            <a:r>
              <a:rPr lang="zh-TW" altLang="en-US" dirty="0">
                <a:latin typeface="+mn-ea"/>
              </a:rPr>
              <a:t>	</a:t>
            </a:r>
            <a:r>
              <a:rPr lang="en-US" altLang="zh-TW" dirty="0">
                <a:latin typeface="+mn-ea"/>
              </a:rPr>
              <a:t>		</a:t>
            </a:r>
            <a:r>
              <a:rPr lang="zh-TW" altLang="en-US" dirty="0">
                <a:latin typeface="+mn-ea"/>
                <a:hlinkClick r:id="rId10" action="ppaction://hlinksldjump" tooltip="Agency financial report"/>
              </a:rPr>
              <a:t>代理财务报表</a:t>
            </a:r>
            <a:r>
              <a:rPr lang="en-US" altLang="zh-TW" u="dotted" dirty="0">
                <a:latin typeface="+mn-ea"/>
              </a:rPr>
              <a:t>							</a:t>
            </a:r>
            <a:r>
              <a:rPr lang="zh-TW" altLang="en-US" dirty="0">
                <a:latin typeface="+mn-ea"/>
              </a:rPr>
              <a:t>1</a:t>
            </a:r>
            <a:r>
              <a:rPr lang="en-US" altLang="zh-TW" dirty="0">
                <a:latin typeface="+mn-ea"/>
              </a:rPr>
              <a:t>5</a:t>
            </a:r>
            <a:endParaRPr lang="zh-TW" altLang="en-US" dirty="0">
              <a:latin typeface="+mn-ea"/>
            </a:endParaRPr>
          </a:p>
          <a:p>
            <a:r>
              <a:rPr lang="zh-TW" altLang="en-US" dirty="0">
                <a:latin typeface="+mn-ea"/>
              </a:rPr>
              <a:t>	</a:t>
            </a:r>
            <a:r>
              <a:rPr lang="en-US" altLang="zh-TW" dirty="0">
                <a:latin typeface="+mn-ea"/>
              </a:rPr>
              <a:t>		</a:t>
            </a:r>
            <a:r>
              <a:rPr lang="zh-TW" altLang="en-US" dirty="0">
                <a:latin typeface="+mn-ea"/>
                <a:hlinkClick r:id="rId11" action="ppaction://hlinksldjump" tooltip="Seamless wallet record"/>
              </a:rPr>
              <a:t>无缝錢包纪录</a:t>
            </a:r>
            <a:r>
              <a:rPr lang="en-US" altLang="zh-TW" u="dotted" dirty="0">
                <a:latin typeface="+mn-ea"/>
              </a:rPr>
              <a:t>							</a:t>
            </a:r>
            <a:r>
              <a:rPr lang="zh-TW" altLang="en-US" dirty="0">
                <a:latin typeface="+mn-ea"/>
              </a:rPr>
              <a:t>1</a:t>
            </a:r>
            <a:r>
              <a:rPr lang="en-US" altLang="zh-TW" dirty="0">
                <a:latin typeface="+mn-ea"/>
              </a:rPr>
              <a:t>8</a:t>
            </a:r>
            <a:endParaRPr lang="zh-TW" altLang="en-US" dirty="0">
              <a:latin typeface="+mn-ea"/>
            </a:endParaRPr>
          </a:p>
          <a:p>
            <a:r>
              <a:rPr lang="zh-TW" altLang="en-US" dirty="0">
                <a:latin typeface="+mn-ea"/>
              </a:rPr>
              <a:t>	</a:t>
            </a:r>
            <a:r>
              <a:rPr lang="en-US" altLang="zh-TW" dirty="0">
                <a:latin typeface="+mn-ea"/>
              </a:rPr>
              <a:t>		</a:t>
            </a:r>
            <a:r>
              <a:rPr lang="zh-TW" altLang="en-US" dirty="0">
                <a:latin typeface="+mn-ea"/>
                <a:hlinkClick r:id="rId12" action="ppaction://hlinksldjump" tooltip="Transfer wallet record"/>
              </a:rPr>
              <a:t>转帐錢包纪录</a:t>
            </a:r>
            <a:r>
              <a:rPr lang="en-US" altLang="zh-TW" u="dotted" dirty="0">
                <a:latin typeface="+mn-ea"/>
              </a:rPr>
              <a:t>							</a:t>
            </a:r>
            <a:r>
              <a:rPr lang="zh-TW" altLang="en-US" dirty="0">
                <a:latin typeface="+mn-ea"/>
              </a:rPr>
              <a:t>1</a:t>
            </a:r>
            <a:r>
              <a:rPr lang="en-US" altLang="zh-TW" dirty="0">
                <a:latin typeface="+mn-ea"/>
              </a:rPr>
              <a:t>9</a:t>
            </a:r>
            <a:endParaRPr lang="zh-TW" altLang="en-US" dirty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4"/>
            </a:pPr>
            <a:r>
              <a:rPr lang="zh-TW" altLang="en-US" sz="2000" b="1" dirty="0">
                <a:solidFill>
                  <a:srgbClr val="272525"/>
                </a:solidFill>
                <a:latin typeface="+mn-ea"/>
              </a:rPr>
              <a:t>客服管理</a:t>
            </a:r>
          </a:p>
          <a:p>
            <a:r>
              <a:rPr lang="zh-TW" altLang="en-US" dirty="0">
                <a:latin typeface="+mn-ea"/>
              </a:rPr>
              <a:t>	</a:t>
            </a:r>
            <a:r>
              <a:rPr lang="en-US" altLang="zh-TW" dirty="0">
                <a:latin typeface="+mn-ea"/>
              </a:rPr>
              <a:t>		</a:t>
            </a:r>
            <a:r>
              <a:rPr lang="zh-TW" altLang="en-US" dirty="0">
                <a:latin typeface="+mn-ea"/>
                <a:hlinkClick r:id="rId13" action="ppaction://hlinksldjump" tooltip="Add customer service"/>
              </a:rPr>
              <a:t>客服列表</a:t>
            </a:r>
            <a:r>
              <a:rPr lang="en-US" altLang="zh-TW" u="dotted" dirty="0">
                <a:latin typeface="+mn-ea"/>
              </a:rPr>
              <a:t>								20</a:t>
            </a:r>
            <a:endParaRPr lang="zh-TW" altLang="en-US" dirty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5"/>
            </a:pPr>
            <a:r>
              <a:rPr lang="zh-TW" altLang="en-US" sz="2000" b="1" dirty="0">
                <a:solidFill>
                  <a:srgbClr val="272525"/>
                </a:solidFill>
                <a:latin typeface="+mn-ea"/>
              </a:rPr>
              <a:t>其他资料</a:t>
            </a:r>
          </a:p>
          <a:p>
            <a:r>
              <a:rPr lang="zh-TW" altLang="en-US" dirty="0">
                <a:latin typeface="+mn-ea"/>
              </a:rPr>
              <a:t>	</a:t>
            </a:r>
            <a:r>
              <a:rPr lang="en-US" altLang="zh-TW" dirty="0">
                <a:latin typeface="+mn-ea"/>
              </a:rPr>
              <a:t>		</a:t>
            </a:r>
            <a:r>
              <a:rPr lang="zh-TW" altLang="en-US" dirty="0">
                <a:latin typeface="+mn-ea"/>
                <a:hlinkClick r:id="rId14" action="ppaction://hlinksldjump" tooltip="Account information"/>
              </a:rPr>
              <a:t>帐号资訊</a:t>
            </a:r>
            <a:r>
              <a:rPr lang="en-US" altLang="zh-TW" u="dotted" dirty="0">
                <a:latin typeface="+mn-ea"/>
              </a:rPr>
              <a:t>								</a:t>
            </a:r>
            <a:r>
              <a:rPr lang="zh-TW" altLang="en-US" dirty="0">
                <a:latin typeface="+mn-ea"/>
              </a:rPr>
              <a:t>2</a:t>
            </a:r>
            <a:r>
              <a:rPr lang="en-US" altLang="zh-TW" dirty="0">
                <a:latin typeface="+mn-ea"/>
              </a:rPr>
              <a:t>1</a:t>
            </a:r>
            <a:endParaRPr lang="zh-TW" altLang="en-US" dirty="0">
              <a:latin typeface="+mn-ea"/>
            </a:endParaRPr>
          </a:p>
          <a:p>
            <a:r>
              <a:rPr lang="zh-TW" altLang="en-US" dirty="0">
                <a:latin typeface="+mn-ea"/>
              </a:rPr>
              <a:t>	</a:t>
            </a:r>
            <a:r>
              <a:rPr lang="en-US" altLang="zh-TW" dirty="0">
                <a:latin typeface="+mn-ea"/>
              </a:rPr>
              <a:t>		</a:t>
            </a:r>
            <a:r>
              <a:rPr lang="zh-TW" altLang="en-US" dirty="0">
                <a:latin typeface="+mn-ea"/>
                <a:hlinkClick r:id="rId15" action="ppaction://hlinksldjump" tooltip="Whitelist"/>
              </a:rPr>
              <a:t>白名单</a:t>
            </a:r>
            <a:r>
              <a:rPr lang="en-US" altLang="zh-TW" u="dotted" dirty="0">
                <a:latin typeface="+mn-ea"/>
              </a:rPr>
              <a:t>									</a:t>
            </a:r>
            <a:r>
              <a:rPr lang="zh-TW" altLang="en-US" dirty="0">
                <a:latin typeface="+mn-ea"/>
              </a:rPr>
              <a:t>2</a:t>
            </a:r>
            <a:r>
              <a:rPr lang="en-US" altLang="zh-TW" dirty="0">
                <a:latin typeface="+mn-ea"/>
              </a:rPr>
              <a:t>3</a:t>
            </a:r>
            <a:endParaRPr lang="zh-TW" altLang="en-US" dirty="0">
              <a:latin typeface="+mn-ea"/>
            </a:endParaRP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7186455-FCD5-4BDB-916E-AE41F5784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41361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>
                <a:latin typeface="微軟正黑體 (標題)"/>
              </a:rPr>
              <a:t>客服管理</a:t>
            </a:r>
            <a:r>
              <a:rPr lang="en-US" altLang="zh-TW" dirty="0">
                <a:latin typeface="微軟正黑體 (標題)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微軟正黑體 (標題)"/>
              </a:rPr>
              <a:t>客服列表</a:t>
            </a:r>
            <a:endParaRPr lang="zh-TW" altLang="en-US" sz="3000" dirty="0">
              <a:latin typeface="微軟正黑體 (標題)"/>
            </a:endParaRPr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id="{5BB473A2-17B3-46E7-8CB5-F0B2292AC6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8396" y="2679649"/>
            <a:ext cx="8372005" cy="1240419"/>
          </a:xfrm>
        </p:spPr>
        <p:txBody>
          <a:bodyPr>
            <a:normAutofit/>
          </a:bodyPr>
          <a:lstStyle/>
          <a:p>
            <a:pPr marL="228600" indent="-228600" algn="just">
              <a:buFont typeface="+mj-lt"/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帐号：登入时使用的帐号（自定义）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密码：登入时使用的密码（自定义）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昵称：登入时显示（底线后面会带入币别，自定义）</a:t>
            </a:r>
            <a:endParaRPr lang="en-US" altLang="zh-TW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1AEDBC7-3A54-4112-B65C-70C63ED48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20</a:t>
            </a:fld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EF62039-4EC9-4F0F-8EA7-4C0A401874AC}"/>
              </a:ext>
            </a:extLst>
          </p:cNvPr>
          <p:cNvSpPr/>
          <p:nvPr/>
        </p:nvSpPr>
        <p:spPr>
          <a:xfrm>
            <a:off x="1051196" y="2837377"/>
            <a:ext cx="904604" cy="8362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16C696E9-A4C4-40CC-89EA-50B0A769DD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526" y="1122866"/>
            <a:ext cx="10800000" cy="4824452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9F79F18D-4854-4696-BBD4-5C3B1E990E0E}"/>
              </a:ext>
            </a:extLst>
          </p:cNvPr>
          <p:cNvSpPr/>
          <p:nvPr/>
        </p:nvSpPr>
        <p:spPr>
          <a:xfrm>
            <a:off x="1291832" y="1204150"/>
            <a:ext cx="731529" cy="497650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D5D13F7-B2F7-4D95-B782-84204937646C}"/>
              </a:ext>
            </a:extLst>
          </p:cNvPr>
          <p:cNvSpPr/>
          <p:nvPr/>
        </p:nvSpPr>
        <p:spPr>
          <a:xfrm>
            <a:off x="1107550" y="3319044"/>
            <a:ext cx="983720" cy="12689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17" name="圖說文字: 直線加上框線和強調線 16">
            <a:extLst>
              <a:ext uri="{FF2B5EF4-FFF2-40B4-BE49-F238E27FC236}">
                <a16:creationId xmlns:a16="http://schemas.microsoft.com/office/drawing/2014/main" id="{88251B37-DBE5-4608-97FD-79F22E08951D}"/>
              </a:ext>
            </a:extLst>
          </p:cNvPr>
          <p:cNvSpPr/>
          <p:nvPr/>
        </p:nvSpPr>
        <p:spPr>
          <a:xfrm>
            <a:off x="2845820" y="3113942"/>
            <a:ext cx="4367780" cy="630116"/>
          </a:xfrm>
          <a:custGeom>
            <a:avLst/>
            <a:gdLst>
              <a:gd name="connsiteX0" fmla="*/ 0 w 4367780"/>
              <a:gd name="connsiteY0" fmla="*/ 0 h 630116"/>
              <a:gd name="connsiteX1" fmla="*/ 711324 w 4367780"/>
              <a:gd name="connsiteY1" fmla="*/ 0 h 630116"/>
              <a:gd name="connsiteX2" fmla="*/ 1291615 w 4367780"/>
              <a:gd name="connsiteY2" fmla="*/ 0 h 630116"/>
              <a:gd name="connsiteX3" fmla="*/ 1959261 w 4367780"/>
              <a:gd name="connsiteY3" fmla="*/ 0 h 630116"/>
              <a:gd name="connsiteX4" fmla="*/ 2626908 w 4367780"/>
              <a:gd name="connsiteY4" fmla="*/ 0 h 630116"/>
              <a:gd name="connsiteX5" fmla="*/ 3163521 w 4367780"/>
              <a:gd name="connsiteY5" fmla="*/ 0 h 630116"/>
              <a:gd name="connsiteX6" fmla="*/ 3656456 w 4367780"/>
              <a:gd name="connsiteY6" fmla="*/ 0 h 630116"/>
              <a:gd name="connsiteX7" fmla="*/ 4367780 w 4367780"/>
              <a:gd name="connsiteY7" fmla="*/ 0 h 630116"/>
              <a:gd name="connsiteX8" fmla="*/ 4367780 w 4367780"/>
              <a:gd name="connsiteY8" fmla="*/ 630116 h 630116"/>
              <a:gd name="connsiteX9" fmla="*/ 3700134 w 4367780"/>
              <a:gd name="connsiteY9" fmla="*/ 630116 h 630116"/>
              <a:gd name="connsiteX10" fmla="*/ 3163521 w 4367780"/>
              <a:gd name="connsiteY10" fmla="*/ 630116 h 630116"/>
              <a:gd name="connsiteX11" fmla="*/ 2452196 w 4367780"/>
              <a:gd name="connsiteY11" fmla="*/ 630116 h 630116"/>
              <a:gd name="connsiteX12" fmla="*/ 1915584 w 4367780"/>
              <a:gd name="connsiteY12" fmla="*/ 630116 h 630116"/>
              <a:gd name="connsiteX13" fmla="*/ 1378971 w 4367780"/>
              <a:gd name="connsiteY13" fmla="*/ 630116 h 630116"/>
              <a:gd name="connsiteX14" fmla="*/ 667646 w 4367780"/>
              <a:gd name="connsiteY14" fmla="*/ 630116 h 630116"/>
              <a:gd name="connsiteX15" fmla="*/ 0 w 4367780"/>
              <a:gd name="connsiteY15" fmla="*/ 630116 h 630116"/>
              <a:gd name="connsiteX16" fmla="*/ 0 w 4367780"/>
              <a:gd name="connsiteY16" fmla="*/ 0 h 630116"/>
              <a:gd name="connsiteX0" fmla="*/ -78838 w 4367780"/>
              <a:gd name="connsiteY0" fmla="*/ 0 h 630116"/>
              <a:gd name="connsiteX1" fmla="*/ -78838 w 4367780"/>
              <a:gd name="connsiteY1" fmla="*/ 630116 h 630116"/>
              <a:gd name="connsiteX2" fmla="*/ -78838 w 4367780"/>
              <a:gd name="connsiteY2" fmla="*/ 0 h 630116"/>
              <a:gd name="connsiteX0" fmla="*/ -78838 w 4367780"/>
              <a:gd name="connsiteY0" fmla="*/ 320811 h 630116"/>
              <a:gd name="connsiteX1" fmla="*/ -430008 w 4367780"/>
              <a:gd name="connsiteY1" fmla="*/ 298694 h 63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7780" h="630116" fill="none" extrusionOk="0">
                <a:moveTo>
                  <a:pt x="0" y="0"/>
                </a:moveTo>
                <a:cubicBezTo>
                  <a:pt x="161832" y="-11350"/>
                  <a:pt x="408264" y="13289"/>
                  <a:pt x="711324" y="0"/>
                </a:cubicBezTo>
                <a:cubicBezTo>
                  <a:pt x="1014384" y="-13289"/>
                  <a:pt x="1065787" y="9299"/>
                  <a:pt x="1291615" y="0"/>
                </a:cubicBezTo>
                <a:cubicBezTo>
                  <a:pt x="1517443" y="-9299"/>
                  <a:pt x="1713199" y="-24337"/>
                  <a:pt x="1959261" y="0"/>
                </a:cubicBezTo>
                <a:cubicBezTo>
                  <a:pt x="2205323" y="24337"/>
                  <a:pt x="2338522" y="-4397"/>
                  <a:pt x="2626908" y="0"/>
                </a:cubicBezTo>
                <a:cubicBezTo>
                  <a:pt x="2915294" y="4397"/>
                  <a:pt x="3047324" y="4445"/>
                  <a:pt x="3163521" y="0"/>
                </a:cubicBezTo>
                <a:cubicBezTo>
                  <a:pt x="3279718" y="-4445"/>
                  <a:pt x="3487060" y="4128"/>
                  <a:pt x="3656456" y="0"/>
                </a:cubicBezTo>
                <a:cubicBezTo>
                  <a:pt x="3825853" y="-4128"/>
                  <a:pt x="4136061" y="-8463"/>
                  <a:pt x="4367780" y="0"/>
                </a:cubicBezTo>
                <a:cubicBezTo>
                  <a:pt x="4385108" y="185592"/>
                  <a:pt x="4359454" y="444930"/>
                  <a:pt x="4367780" y="630116"/>
                </a:cubicBezTo>
                <a:cubicBezTo>
                  <a:pt x="4051212" y="618123"/>
                  <a:pt x="3966287" y="620168"/>
                  <a:pt x="3700134" y="630116"/>
                </a:cubicBezTo>
                <a:cubicBezTo>
                  <a:pt x="3433981" y="640064"/>
                  <a:pt x="3370200" y="637184"/>
                  <a:pt x="3163521" y="630116"/>
                </a:cubicBezTo>
                <a:cubicBezTo>
                  <a:pt x="2956842" y="623048"/>
                  <a:pt x="2728375" y="628232"/>
                  <a:pt x="2452196" y="630116"/>
                </a:cubicBezTo>
                <a:cubicBezTo>
                  <a:pt x="2176018" y="632000"/>
                  <a:pt x="2062483" y="652250"/>
                  <a:pt x="1915584" y="630116"/>
                </a:cubicBezTo>
                <a:cubicBezTo>
                  <a:pt x="1768685" y="607982"/>
                  <a:pt x="1505849" y="623045"/>
                  <a:pt x="1378971" y="630116"/>
                </a:cubicBezTo>
                <a:cubicBezTo>
                  <a:pt x="1252093" y="637187"/>
                  <a:pt x="970888" y="603225"/>
                  <a:pt x="667646" y="630116"/>
                </a:cubicBezTo>
                <a:cubicBezTo>
                  <a:pt x="364404" y="657007"/>
                  <a:pt x="167582" y="627822"/>
                  <a:pt x="0" y="630116"/>
                </a:cubicBezTo>
                <a:cubicBezTo>
                  <a:pt x="3008" y="376844"/>
                  <a:pt x="26926" y="253604"/>
                  <a:pt x="0" y="0"/>
                </a:cubicBezTo>
                <a:close/>
              </a:path>
              <a:path w="4367780" h="630116" fill="none" extrusionOk="0">
                <a:moveTo>
                  <a:pt x="-78838" y="0"/>
                </a:moveTo>
                <a:cubicBezTo>
                  <a:pt x="-99243" y="297414"/>
                  <a:pt x="-91821" y="391296"/>
                  <a:pt x="-78838" y="630116"/>
                </a:cubicBezTo>
                <a:cubicBezTo>
                  <a:pt x="-67341" y="499231"/>
                  <a:pt x="-58835" y="138851"/>
                  <a:pt x="-78838" y="0"/>
                </a:cubicBezTo>
                <a:close/>
              </a:path>
              <a:path w="4367780" h="630116" fill="none" extrusionOk="0">
                <a:moveTo>
                  <a:pt x="-78838" y="320811"/>
                </a:moveTo>
                <a:cubicBezTo>
                  <a:pt x="-222396" y="318997"/>
                  <a:pt x="-315492" y="290842"/>
                  <a:pt x="-430008" y="298694"/>
                </a:cubicBezTo>
              </a:path>
              <a:path w="4367780" h="630116" stroke="0" extrusionOk="0">
                <a:moveTo>
                  <a:pt x="0" y="0"/>
                </a:moveTo>
                <a:cubicBezTo>
                  <a:pt x="270178" y="20046"/>
                  <a:pt x="408833" y="8664"/>
                  <a:pt x="580291" y="0"/>
                </a:cubicBezTo>
                <a:cubicBezTo>
                  <a:pt x="751749" y="-8664"/>
                  <a:pt x="882541" y="-9027"/>
                  <a:pt x="1073226" y="0"/>
                </a:cubicBezTo>
                <a:cubicBezTo>
                  <a:pt x="1263911" y="9027"/>
                  <a:pt x="1422245" y="10839"/>
                  <a:pt x="1697195" y="0"/>
                </a:cubicBezTo>
                <a:cubicBezTo>
                  <a:pt x="1972145" y="-10839"/>
                  <a:pt x="2180539" y="32423"/>
                  <a:pt x="2364841" y="0"/>
                </a:cubicBezTo>
                <a:cubicBezTo>
                  <a:pt x="2549143" y="-32423"/>
                  <a:pt x="2717012" y="-16359"/>
                  <a:pt x="2901454" y="0"/>
                </a:cubicBezTo>
                <a:cubicBezTo>
                  <a:pt x="3085896" y="16359"/>
                  <a:pt x="3354277" y="-30607"/>
                  <a:pt x="3612778" y="0"/>
                </a:cubicBezTo>
                <a:cubicBezTo>
                  <a:pt x="3871279" y="30607"/>
                  <a:pt x="4077760" y="28934"/>
                  <a:pt x="4367780" y="0"/>
                </a:cubicBezTo>
                <a:cubicBezTo>
                  <a:pt x="4353490" y="192244"/>
                  <a:pt x="4388527" y="364286"/>
                  <a:pt x="4367780" y="630116"/>
                </a:cubicBezTo>
                <a:cubicBezTo>
                  <a:pt x="4094035" y="653423"/>
                  <a:pt x="3860032" y="642289"/>
                  <a:pt x="3700134" y="630116"/>
                </a:cubicBezTo>
                <a:cubicBezTo>
                  <a:pt x="3540236" y="617943"/>
                  <a:pt x="3211691" y="613892"/>
                  <a:pt x="2988809" y="630116"/>
                </a:cubicBezTo>
                <a:cubicBezTo>
                  <a:pt x="2765927" y="646340"/>
                  <a:pt x="2566441" y="638466"/>
                  <a:pt x="2364841" y="630116"/>
                </a:cubicBezTo>
                <a:cubicBezTo>
                  <a:pt x="2163241" y="621766"/>
                  <a:pt x="1971074" y="605760"/>
                  <a:pt x="1653517" y="630116"/>
                </a:cubicBezTo>
                <a:cubicBezTo>
                  <a:pt x="1335960" y="654472"/>
                  <a:pt x="1320314" y="624130"/>
                  <a:pt x="1160582" y="630116"/>
                </a:cubicBezTo>
                <a:cubicBezTo>
                  <a:pt x="1000851" y="636102"/>
                  <a:pt x="846326" y="632928"/>
                  <a:pt x="667646" y="630116"/>
                </a:cubicBezTo>
                <a:cubicBezTo>
                  <a:pt x="488966" y="627304"/>
                  <a:pt x="191014" y="615802"/>
                  <a:pt x="0" y="630116"/>
                </a:cubicBezTo>
                <a:cubicBezTo>
                  <a:pt x="-871" y="386490"/>
                  <a:pt x="-23809" y="165216"/>
                  <a:pt x="0" y="0"/>
                </a:cubicBezTo>
                <a:close/>
              </a:path>
              <a:path w="4367780" h="630116" fill="none" stroke="0" extrusionOk="0">
                <a:moveTo>
                  <a:pt x="-78838" y="0"/>
                </a:moveTo>
                <a:cubicBezTo>
                  <a:pt x="-89041" y="239157"/>
                  <a:pt x="-66959" y="378432"/>
                  <a:pt x="-78838" y="630116"/>
                </a:cubicBezTo>
                <a:cubicBezTo>
                  <a:pt x="-103071" y="421474"/>
                  <a:pt x="-76918" y="215531"/>
                  <a:pt x="-78838" y="0"/>
                </a:cubicBezTo>
                <a:close/>
              </a:path>
              <a:path w="4367780" h="630116" fill="none" stroke="0" extrusionOk="0">
                <a:moveTo>
                  <a:pt x="-78838" y="320811"/>
                </a:moveTo>
                <a:cubicBezTo>
                  <a:pt x="-171461" y="323491"/>
                  <a:pt x="-329988" y="300224"/>
                  <a:pt x="-430008" y="298694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47403"/>
                      <a:gd name="adj4" fmla="val -9845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just">
              <a:buNone/>
            </a:pPr>
            <a:r>
              <a:rPr lang="zh-CN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若有新增客服帐号需求，请通知我方协助</a:t>
            </a:r>
            <a:endPara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9989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EA2E7BCD-2506-47D0-81D5-5D94C027D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126414"/>
            <a:ext cx="10800000" cy="4206257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>
                <a:latin typeface="微軟正黑體 (標題)"/>
              </a:rPr>
              <a:t>其他资料</a:t>
            </a:r>
            <a:r>
              <a:rPr lang="en-US" altLang="zh-TW" dirty="0">
                <a:latin typeface="微軟正黑體 (標題)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微軟正黑體 (標題)"/>
              </a:rPr>
              <a:t>帐号资訊</a:t>
            </a:r>
            <a:endParaRPr lang="zh-TW" altLang="en-US" sz="3000" dirty="0">
              <a:latin typeface="微軟正黑體 (標題)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F79F18D-4854-4696-BBD4-5C3B1E990E0E}"/>
              </a:ext>
            </a:extLst>
          </p:cNvPr>
          <p:cNvSpPr/>
          <p:nvPr/>
        </p:nvSpPr>
        <p:spPr>
          <a:xfrm>
            <a:off x="1188066" y="1234262"/>
            <a:ext cx="795247" cy="514859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EF62039-4EC9-4F0F-8EA7-4C0A401874AC}"/>
              </a:ext>
            </a:extLst>
          </p:cNvPr>
          <p:cNvSpPr/>
          <p:nvPr/>
        </p:nvSpPr>
        <p:spPr>
          <a:xfrm>
            <a:off x="1054718" y="4377076"/>
            <a:ext cx="989981" cy="11795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3CB47CA-931C-44CC-97C6-6D8BCFAE0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21</a:t>
            </a:fld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B87BD77-9FB7-4862-855C-48B9ACE40009}"/>
              </a:ext>
            </a:extLst>
          </p:cNvPr>
          <p:cNvSpPr/>
          <p:nvPr/>
        </p:nvSpPr>
        <p:spPr>
          <a:xfrm>
            <a:off x="9923964" y="4944532"/>
            <a:ext cx="1501802" cy="287867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1716B10-22B5-464D-9653-3BA6ADF0D854}"/>
              </a:ext>
            </a:extLst>
          </p:cNvPr>
          <p:cNvSpPr/>
          <p:nvPr/>
        </p:nvSpPr>
        <p:spPr>
          <a:xfrm>
            <a:off x="970048" y="4653108"/>
            <a:ext cx="1231285" cy="648782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內容版面配置區 2">
            <a:extLst>
              <a:ext uri="{FF2B5EF4-FFF2-40B4-BE49-F238E27FC236}">
                <a16:creationId xmlns:a16="http://schemas.microsoft.com/office/drawing/2014/main" id="{7D99E823-69FF-4CC8-9CCC-71282E3BE37B}"/>
              </a:ext>
            </a:extLst>
          </p:cNvPr>
          <p:cNvSpPr txBox="1">
            <a:spLocks/>
          </p:cNvSpPr>
          <p:nvPr/>
        </p:nvSpPr>
        <p:spPr>
          <a:xfrm>
            <a:off x="2435091" y="2028257"/>
            <a:ext cx="9147518" cy="2402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200" dirty="0" err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ChannelID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：由系统产生的唯一识别码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Key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：串接所需的 </a:t>
            </a: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Key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，</a:t>
            </a:r>
            <a:r>
              <a:rPr lang="zh-CN" altLang="en-US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长度</a:t>
            </a:r>
            <a:r>
              <a:rPr lang="en-US" altLang="zh-CN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44</a:t>
            </a: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(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使用前请确认字串长度是否完整</a:t>
            </a: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)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IV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：串接所需的 </a:t>
            </a: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IV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，</a:t>
            </a:r>
            <a:r>
              <a:rPr lang="zh-CN" altLang="en-US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长度</a:t>
            </a:r>
            <a:r>
              <a:rPr lang="en-US" altLang="zh-CN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24</a:t>
            </a: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(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使用前请确认字串长度是否完整</a:t>
            </a: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)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200" dirty="0" err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GetloginAccountUrl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：处理用户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TW" altLang="en-US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登入</a:t>
            </a:r>
            <a:r>
              <a:rPr lang="zh-CN" altLang="en-US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验证</a:t>
            </a:r>
            <a:r>
              <a:rPr lang="zh-TW" altLang="en-US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的接口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URL</a:t>
            </a:r>
            <a:r>
              <a:rPr lang="zh-CN" altLang="en-US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（必填）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200" dirty="0" err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LoginResponseUrl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：处理用户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登入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通知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的接口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URL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（选填）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200" dirty="0" err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TransactionApiUrl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：处理用户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CN" altLang="en-US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交易过程</a:t>
            </a:r>
            <a:r>
              <a:rPr lang="zh-TW" altLang="en-US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的接口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URL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，仅 </a:t>
            </a:r>
            <a:r>
              <a:rPr lang="zh-CN" altLang="en-US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无缝钱包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帐户使用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200" dirty="0" err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Wtoken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：用于验证请求的密钥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，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仅 </a:t>
            </a:r>
            <a:r>
              <a:rPr lang="zh-CN" altLang="en-US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无缝钱包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帐户使用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endParaRPr lang="zh-CN" altLang="en-US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pic>
        <p:nvPicPr>
          <p:cNvPr id="17" name="圖片 16">
            <a:extLst>
              <a:ext uri="{FF2B5EF4-FFF2-40B4-BE49-F238E27FC236}">
                <a16:creationId xmlns:a16="http://schemas.microsoft.com/office/drawing/2014/main" id="{186CA2C1-6307-48AE-9927-AA3C96015E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r="34277" b="-19748"/>
          <a:stretch/>
        </p:blipFill>
        <p:spPr>
          <a:xfrm>
            <a:off x="1050486" y="4524674"/>
            <a:ext cx="989980" cy="1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764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4A486270-E319-452D-8F78-9CE633F7A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133215"/>
            <a:ext cx="10800000" cy="4188100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>
                <a:latin typeface="微軟正黑體 (標題)"/>
              </a:rPr>
              <a:t>其他资料</a:t>
            </a:r>
            <a:r>
              <a:rPr lang="en-US" altLang="zh-TW" dirty="0">
                <a:latin typeface="微軟正黑體 (標題)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微軟正黑體 (標題)"/>
              </a:rPr>
              <a:t>帐号资訊</a:t>
            </a:r>
            <a:endParaRPr lang="zh-TW" altLang="en-US" sz="3000" dirty="0">
              <a:latin typeface="微軟正黑體 (標題)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F79F18D-4854-4696-BBD4-5C3B1E990E0E}"/>
              </a:ext>
            </a:extLst>
          </p:cNvPr>
          <p:cNvSpPr/>
          <p:nvPr/>
        </p:nvSpPr>
        <p:spPr>
          <a:xfrm>
            <a:off x="1245219" y="1223006"/>
            <a:ext cx="795247" cy="514859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EF62039-4EC9-4F0F-8EA7-4C0A401874AC}"/>
              </a:ext>
            </a:extLst>
          </p:cNvPr>
          <p:cNvSpPr/>
          <p:nvPr/>
        </p:nvSpPr>
        <p:spPr>
          <a:xfrm>
            <a:off x="1050486" y="4368615"/>
            <a:ext cx="989981" cy="11795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19" name="內容版面配置區 2">
            <a:extLst>
              <a:ext uri="{FF2B5EF4-FFF2-40B4-BE49-F238E27FC236}">
                <a16:creationId xmlns:a16="http://schemas.microsoft.com/office/drawing/2014/main" id="{B36D80A3-AFEA-4358-833E-0846DFE77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6209" y="3713774"/>
            <a:ext cx="9218190" cy="1589278"/>
          </a:xfrm>
          <a:solidFill>
            <a:schemeClr val="bg1"/>
          </a:solidFill>
          <a:ln w="28575">
            <a:solidFill>
              <a:srgbClr val="FFC000"/>
            </a:solidFill>
          </a:ln>
        </p:spPr>
        <p:txBody>
          <a:bodyPr>
            <a:noAutofit/>
          </a:bodyPr>
          <a:lstStyle/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200" b="0" i="0" dirty="0" err="1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MaxTransactionAmount</a:t>
            </a:r>
            <a:r>
              <a:rPr lang="zh-CN" altLang="en-US" sz="1200" b="0" i="0" dirty="0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：预设</a:t>
            </a:r>
            <a:r>
              <a:rPr lang="zh-TW" altLang="en-US" sz="1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通常</a:t>
            </a:r>
            <a:r>
              <a:rPr lang="zh-CN" altLang="en-US" sz="1200" b="0" i="0" dirty="0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是</a:t>
            </a:r>
            <a:r>
              <a:rPr lang="en-US" altLang="zh-CN" sz="1200" b="0" i="0" dirty="0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100</a:t>
            </a:r>
            <a:r>
              <a:rPr lang="zh-CN" altLang="en-US" sz="1200" b="0" i="0" dirty="0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万</a:t>
            </a:r>
            <a:endParaRPr lang="en-US" altLang="zh-CN" sz="1200" b="0" i="0" dirty="0">
              <a:solidFill>
                <a:srgbClr val="000000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200" b="1" i="0" dirty="0" err="1">
                <a:solidFill>
                  <a:srgbClr val="FF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GetLoginAccountUrl</a:t>
            </a:r>
            <a:r>
              <a:rPr lang="zh-CN" altLang="en-US" sz="1200" b="0" i="0" dirty="0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：服务器主动调用的网址，目的是为了准确响应玩家登录信息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200" b="0" i="0" dirty="0" err="1">
                <a:solidFill>
                  <a:schemeClr val="bg1">
                    <a:lumMod val="50000"/>
                  </a:schemeClr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LoginResponseUrl</a:t>
            </a:r>
            <a:r>
              <a:rPr lang="zh-CN" altLang="en-US" sz="1200" b="0" i="0" dirty="0">
                <a:solidFill>
                  <a:schemeClr val="bg1">
                    <a:lumMod val="50000"/>
                  </a:schemeClr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：服务器向平台发送帐户登入结果的接口</a:t>
            </a:r>
            <a:r>
              <a:rPr lang="zh-TW" altLang="en-US" sz="1200" b="0" i="0" dirty="0">
                <a:solidFill>
                  <a:schemeClr val="bg1">
                    <a:lumMod val="50000"/>
                  </a:schemeClr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（选填）</a:t>
            </a:r>
            <a:endParaRPr lang="zh-CN" altLang="en-US" sz="1200" b="0" i="0" dirty="0">
              <a:solidFill>
                <a:schemeClr val="bg1">
                  <a:lumMod val="50000"/>
                </a:schemeClr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200" i="0" dirty="0" err="1">
                <a:solidFill>
                  <a:srgbClr val="00B05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TransactionUrl</a:t>
            </a:r>
            <a:r>
              <a:rPr lang="zh-CN" altLang="en-US" sz="1200" b="0" i="0" dirty="0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：服务器向平台请求</a:t>
            </a:r>
            <a:r>
              <a:rPr lang="zh-TW" altLang="en-US" sz="1200" b="0" i="0" dirty="0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CN" altLang="en-US" sz="1200" b="0" i="0" dirty="0">
                <a:solidFill>
                  <a:srgbClr val="00B05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无缝钱包</a:t>
            </a:r>
            <a:r>
              <a:rPr lang="zh-TW" altLang="en-US" sz="1200" b="0" i="0" dirty="0">
                <a:solidFill>
                  <a:srgbClr val="00B05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CN" altLang="en-US" sz="1200" b="0" i="0" dirty="0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交易接口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en-US" altLang="zh-CN" sz="1200" i="0" dirty="0" err="1">
                <a:solidFill>
                  <a:srgbClr val="00B05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Wtoken</a:t>
            </a:r>
            <a:r>
              <a:rPr lang="zh-CN" altLang="en-US" sz="1200" b="0" i="0" dirty="0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：服务器向平台请求</a:t>
            </a:r>
            <a:r>
              <a:rPr lang="zh-TW" altLang="en-US" sz="1200" b="0" i="0" dirty="0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CN" altLang="en-US" sz="1200" b="0" i="0" dirty="0">
                <a:solidFill>
                  <a:srgbClr val="00B05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无缝钱包</a:t>
            </a:r>
            <a:r>
              <a:rPr lang="zh-TW" altLang="en-US" sz="1200" b="0" i="0" dirty="0">
                <a:solidFill>
                  <a:srgbClr val="00B05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CN" altLang="en-US" sz="1200" b="0" i="0" dirty="0">
                <a:solidFill>
                  <a:srgbClr val="000000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交易验证用字符串</a:t>
            </a:r>
            <a:endParaRPr lang="en-US" altLang="zh-CN" sz="1200" b="0" i="0" dirty="0">
              <a:solidFill>
                <a:srgbClr val="000000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511238B-012E-4FE7-B324-45553A262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22</a:t>
            </a:fld>
            <a:endParaRPr lang="zh-TW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ECBC98B-64DB-4BB2-9192-E12D7003154B}"/>
              </a:ext>
            </a:extLst>
          </p:cNvPr>
          <p:cNvSpPr/>
          <p:nvPr/>
        </p:nvSpPr>
        <p:spPr>
          <a:xfrm>
            <a:off x="940108" y="4635418"/>
            <a:ext cx="1210733" cy="334515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圖說文字: 直線加上框線和強調線 9">
            <a:extLst>
              <a:ext uri="{FF2B5EF4-FFF2-40B4-BE49-F238E27FC236}">
                <a16:creationId xmlns:a16="http://schemas.microsoft.com/office/drawing/2014/main" id="{C41DCB7E-8957-4F65-A839-0EA7F9CD2141}"/>
              </a:ext>
            </a:extLst>
          </p:cNvPr>
          <p:cNvSpPr/>
          <p:nvPr/>
        </p:nvSpPr>
        <p:spPr>
          <a:xfrm>
            <a:off x="6409264" y="2394151"/>
            <a:ext cx="3217336" cy="630116"/>
          </a:xfrm>
          <a:custGeom>
            <a:avLst/>
            <a:gdLst>
              <a:gd name="connsiteX0" fmla="*/ 0 w 3217336"/>
              <a:gd name="connsiteY0" fmla="*/ 0 h 630116"/>
              <a:gd name="connsiteX1" fmla="*/ 707814 w 3217336"/>
              <a:gd name="connsiteY1" fmla="*/ 0 h 630116"/>
              <a:gd name="connsiteX2" fmla="*/ 1415628 w 3217336"/>
              <a:gd name="connsiteY2" fmla="*/ 0 h 630116"/>
              <a:gd name="connsiteX3" fmla="*/ 1994748 w 3217336"/>
              <a:gd name="connsiteY3" fmla="*/ 0 h 630116"/>
              <a:gd name="connsiteX4" fmla="*/ 2573869 w 3217336"/>
              <a:gd name="connsiteY4" fmla="*/ 0 h 630116"/>
              <a:gd name="connsiteX5" fmla="*/ 3217336 w 3217336"/>
              <a:gd name="connsiteY5" fmla="*/ 0 h 630116"/>
              <a:gd name="connsiteX6" fmla="*/ 3217336 w 3217336"/>
              <a:gd name="connsiteY6" fmla="*/ 630116 h 630116"/>
              <a:gd name="connsiteX7" fmla="*/ 2638216 w 3217336"/>
              <a:gd name="connsiteY7" fmla="*/ 630116 h 630116"/>
              <a:gd name="connsiteX8" fmla="*/ 1994748 w 3217336"/>
              <a:gd name="connsiteY8" fmla="*/ 630116 h 630116"/>
              <a:gd name="connsiteX9" fmla="*/ 1319108 w 3217336"/>
              <a:gd name="connsiteY9" fmla="*/ 630116 h 630116"/>
              <a:gd name="connsiteX10" fmla="*/ 772161 w 3217336"/>
              <a:gd name="connsiteY10" fmla="*/ 630116 h 630116"/>
              <a:gd name="connsiteX11" fmla="*/ 0 w 3217336"/>
              <a:gd name="connsiteY11" fmla="*/ 630116 h 630116"/>
              <a:gd name="connsiteX12" fmla="*/ 0 w 3217336"/>
              <a:gd name="connsiteY12" fmla="*/ 0 h 630116"/>
              <a:gd name="connsiteX0" fmla="*/ -58073 w 3217336"/>
              <a:gd name="connsiteY0" fmla="*/ 0 h 630116"/>
              <a:gd name="connsiteX1" fmla="*/ -58073 w 3217336"/>
              <a:gd name="connsiteY1" fmla="*/ 630116 h 630116"/>
              <a:gd name="connsiteX2" fmla="*/ -58073 w 3217336"/>
              <a:gd name="connsiteY2" fmla="*/ 0 h 630116"/>
              <a:gd name="connsiteX0" fmla="*/ -58073 w 3217336"/>
              <a:gd name="connsiteY0" fmla="*/ 320811 h 630116"/>
              <a:gd name="connsiteX1" fmla="*/ -495405 w 3217336"/>
              <a:gd name="connsiteY1" fmla="*/ 332563 h 63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17336" h="630116" fill="none" extrusionOk="0">
                <a:moveTo>
                  <a:pt x="0" y="0"/>
                </a:moveTo>
                <a:cubicBezTo>
                  <a:pt x="165875" y="775"/>
                  <a:pt x="414086" y="-4757"/>
                  <a:pt x="707814" y="0"/>
                </a:cubicBezTo>
                <a:cubicBezTo>
                  <a:pt x="1001542" y="4757"/>
                  <a:pt x="1236000" y="-21680"/>
                  <a:pt x="1415628" y="0"/>
                </a:cubicBezTo>
                <a:cubicBezTo>
                  <a:pt x="1595256" y="21680"/>
                  <a:pt x="1756642" y="-16335"/>
                  <a:pt x="1994748" y="0"/>
                </a:cubicBezTo>
                <a:cubicBezTo>
                  <a:pt x="2232854" y="16335"/>
                  <a:pt x="2432910" y="-12837"/>
                  <a:pt x="2573869" y="0"/>
                </a:cubicBezTo>
                <a:cubicBezTo>
                  <a:pt x="2714828" y="12837"/>
                  <a:pt x="3031266" y="16403"/>
                  <a:pt x="3217336" y="0"/>
                </a:cubicBezTo>
                <a:cubicBezTo>
                  <a:pt x="3231187" y="264123"/>
                  <a:pt x="3231450" y="485739"/>
                  <a:pt x="3217336" y="630116"/>
                </a:cubicBezTo>
                <a:cubicBezTo>
                  <a:pt x="2951836" y="602260"/>
                  <a:pt x="2833106" y="644932"/>
                  <a:pt x="2638216" y="630116"/>
                </a:cubicBezTo>
                <a:cubicBezTo>
                  <a:pt x="2443326" y="615300"/>
                  <a:pt x="2142097" y="647100"/>
                  <a:pt x="1994748" y="630116"/>
                </a:cubicBezTo>
                <a:cubicBezTo>
                  <a:pt x="1847399" y="613132"/>
                  <a:pt x="1626792" y="633012"/>
                  <a:pt x="1319108" y="630116"/>
                </a:cubicBezTo>
                <a:cubicBezTo>
                  <a:pt x="1011424" y="627220"/>
                  <a:pt x="904166" y="648147"/>
                  <a:pt x="772161" y="630116"/>
                </a:cubicBezTo>
                <a:cubicBezTo>
                  <a:pt x="640156" y="612085"/>
                  <a:pt x="198466" y="653097"/>
                  <a:pt x="0" y="630116"/>
                </a:cubicBezTo>
                <a:cubicBezTo>
                  <a:pt x="-26746" y="430140"/>
                  <a:pt x="-9701" y="233815"/>
                  <a:pt x="0" y="0"/>
                </a:cubicBezTo>
                <a:close/>
              </a:path>
              <a:path w="3217336" h="630116" fill="none" extrusionOk="0">
                <a:moveTo>
                  <a:pt x="-58073" y="0"/>
                </a:moveTo>
                <a:cubicBezTo>
                  <a:pt x="-82879" y="207221"/>
                  <a:pt x="-51557" y="455746"/>
                  <a:pt x="-58073" y="630116"/>
                </a:cubicBezTo>
                <a:cubicBezTo>
                  <a:pt x="-50684" y="491288"/>
                  <a:pt x="-62001" y="298312"/>
                  <a:pt x="-58073" y="0"/>
                </a:cubicBezTo>
                <a:close/>
              </a:path>
              <a:path w="3217336" h="630116" fill="none" extrusionOk="0">
                <a:moveTo>
                  <a:pt x="-58073" y="320811"/>
                </a:moveTo>
                <a:cubicBezTo>
                  <a:pt x="-272812" y="328030"/>
                  <a:pt x="-338043" y="343124"/>
                  <a:pt x="-495405" y="332563"/>
                </a:cubicBezTo>
              </a:path>
              <a:path w="3217336" h="630116" stroke="0" extrusionOk="0">
                <a:moveTo>
                  <a:pt x="0" y="0"/>
                </a:moveTo>
                <a:cubicBezTo>
                  <a:pt x="260127" y="209"/>
                  <a:pt x="458870" y="18242"/>
                  <a:pt x="611294" y="0"/>
                </a:cubicBezTo>
                <a:cubicBezTo>
                  <a:pt x="763718" y="-18242"/>
                  <a:pt x="899300" y="825"/>
                  <a:pt x="1158241" y="0"/>
                </a:cubicBezTo>
                <a:cubicBezTo>
                  <a:pt x="1417182" y="-825"/>
                  <a:pt x="1541293" y="-26169"/>
                  <a:pt x="1801708" y="0"/>
                </a:cubicBezTo>
                <a:cubicBezTo>
                  <a:pt x="2062123" y="26169"/>
                  <a:pt x="2278845" y="-16974"/>
                  <a:pt x="2477349" y="0"/>
                </a:cubicBezTo>
                <a:cubicBezTo>
                  <a:pt x="2675853" y="16974"/>
                  <a:pt x="2931253" y="17313"/>
                  <a:pt x="3217336" y="0"/>
                </a:cubicBezTo>
                <a:cubicBezTo>
                  <a:pt x="3242021" y="226912"/>
                  <a:pt x="3243493" y="484638"/>
                  <a:pt x="3217336" y="630116"/>
                </a:cubicBezTo>
                <a:cubicBezTo>
                  <a:pt x="3037048" y="647683"/>
                  <a:pt x="2739065" y="619062"/>
                  <a:pt x="2573869" y="630116"/>
                </a:cubicBezTo>
                <a:cubicBezTo>
                  <a:pt x="2408673" y="641170"/>
                  <a:pt x="2064317" y="633302"/>
                  <a:pt x="1898228" y="630116"/>
                </a:cubicBezTo>
                <a:cubicBezTo>
                  <a:pt x="1732139" y="626930"/>
                  <a:pt x="1490997" y="596143"/>
                  <a:pt x="1190414" y="630116"/>
                </a:cubicBezTo>
                <a:cubicBezTo>
                  <a:pt x="889831" y="664089"/>
                  <a:pt x="418772" y="673143"/>
                  <a:pt x="0" y="630116"/>
                </a:cubicBezTo>
                <a:cubicBezTo>
                  <a:pt x="10368" y="449441"/>
                  <a:pt x="-30671" y="247722"/>
                  <a:pt x="0" y="0"/>
                </a:cubicBezTo>
                <a:close/>
              </a:path>
              <a:path w="3217336" h="630116" fill="none" stroke="0" extrusionOk="0">
                <a:moveTo>
                  <a:pt x="-58073" y="0"/>
                </a:moveTo>
                <a:cubicBezTo>
                  <a:pt x="-42744" y="307021"/>
                  <a:pt x="-81857" y="488601"/>
                  <a:pt x="-58073" y="630116"/>
                </a:cubicBezTo>
                <a:cubicBezTo>
                  <a:pt x="-68181" y="387989"/>
                  <a:pt x="-86611" y="239283"/>
                  <a:pt x="-58073" y="0"/>
                </a:cubicBezTo>
                <a:close/>
              </a:path>
              <a:path w="3217336" h="630116" fill="none" stroke="0" extrusionOk="0">
                <a:moveTo>
                  <a:pt x="-58073" y="320811"/>
                </a:moveTo>
                <a:cubicBezTo>
                  <a:pt x="-218241" y="323506"/>
                  <a:pt x="-387037" y="310157"/>
                  <a:pt x="-495405" y="332563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52778"/>
                      <a:gd name="adj4" fmla="val -15398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dirty="0">
                <a:ln w="0"/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请通知我方协助 </a:t>
            </a:r>
            <a:r>
              <a:rPr lang="zh-CN" altLang="en-US" dirty="0">
                <a:ln w="0"/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帐号相关设定</a:t>
            </a:r>
            <a:endParaRPr lang="en-US" altLang="zh-TW" dirty="0">
              <a:ln w="0"/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45C56982-AABC-4C73-A925-770EA24953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r="34277" b="-19748"/>
          <a:stretch/>
        </p:blipFill>
        <p:spPr>
          <a:xfrm>
            <a:off x="1050486" y="4515149"/>
            <a:ext cx="989980" cy="11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0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1F6A55BD-894B-4454-BB71-E32033098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131550"/>
            <a:ext cx="10800000" cy="3600000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>
                <a:latin typeface="微軟正黑體 (標題)"/>
              </a:rPr>
              <a:t>其他资料</a:t>
            </a:r>
            <a:r>
              <a:rPr lang="en-US" altLang="zh-TW" dirty="0">
                <a:latin typeface="微軟正黑體 (標題)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微軟正黑體 (標題)"/>
              </a:rPr>
              <a:t>白名单</a:t>
            </a:r>
            <a:endParaRPr lang="zh-TW" altLang="en-US" sz="3000" dirty="0">
              <a:latin typeface="微軟正黑體 (標題)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ED92D57-BC29-45DA-886B-7818C920432F}"/>
              </a:ext>
            </a:extLst>
          </p:cNvPr>
          <p:cNvSpPr/>
          <p:nvPr/>
        </p:nvSpPr>
        <p:spPr>
          <a:xfrm>
            <a:off x="2481288" y="1515889"/>
            <a:ext cx="158000" cy="165544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1B4218E-D648-41B4-BC34-82DC37A80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23</a:t>
            </a:fld>
            <a:endParaRPr lang="zh-TW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F03B0247-9BE9-4190-B7B8-987A6DDDC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9755" y="1770186"/>
            <a:ext cx="5400000" cy="1020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圖說文字: 直線加上框線和強調線 13">
            <a:extLst>
              <a:ext uri="{FF2B5EF4-FFF2-40B4-BE49-F238E27FC236}">
                <a16:creationId xmlns:a16="http://schemas.microsoft.com/office/drawing/2014/main" id="{60CE67BA-3553-407C-818D-573C02EDA39A}"/>
              </a:ext>
            </a:extLst>
          </p:cNvPr>
          <p:cNvSpPr/>
          <p:nvPr/>
        </p:nvSpPr>
        <p:spPr>
          <a:xfrm>
            <a:off x="4453466" y="3130752"/>
            <a:ext cx="3285068" cy="630116"/>
          </a:xfrm>
          <a:custGeom>
            <a:avLst/>
            <a:gdLst>
              <a:gd name="connsiteX0" fmla="*/ 0 w 3285068"/>
              <a:gd name="connsiteY0" fmla="*/ 0 h 630116"/>
              <a:gd name="connsiteX1" fmla="*/ 722715 w 3285068"/>
              <a:gd name="connsiteY1" fmla="*/ 0 h 630116"/>
              <a:gd name="connsiteX2" fmla="*/ 1445430 w 3285068"/>
              <a:gd name="connsiteY2" fmla="*/ 0 h 630116"/>
              <a:gd name="connsiteX3" fmla="*/ 2036742 w 3285068"/>
              <a:gd name="connsiteY3" fmla="*/ 0 h 630116"/>
              <a:gd name="connsiteX4" fmla="*/ 2628054 w 3285068"/>
              <a:gd name="connsiteY4" fmla="*/ 0 h 630116"/>
              <a:gd name="connsiteX5" fmla="*/ 3285068 w 3285068"/>
              <a:gd name="connsiteY5" fmla="*/ 0 h 630116"/>
              <a:gd name="connsiteX6" fmla="*/ 3285068 w 3285068"/>
              <a:gd name="connsiteY6" fmla="*/ 630116 h 630116"/>
              <a:gd name="connsiteX7" fmla="*/ 2693756 w 3285068"/>
              <a:gd name="connsiteY7" fmla="*/ 630116 h 630116"/>
              <a:gd name="connsiteX8" fmla="*/ 2036742 w 3285068"/>
              <a:gd name="connsiteY8" fmla="*/ 630116 h 630116"/>
              <a:gd name="connsiteX9" fmla="*/ 1346878 w 3285068"/>
              <a:gd name="connsiteY9" fmla="*/ 630116 h 630116"/>
              <a:gd name="connsiteX10" fmla="*/ 788416 w 3285068"/>
              <a:gd name="connsiteY10" fmla="*/ 630116 h 630116"/>
              <a:gd name="connsiteX11" fmla="*/ 0 w 3285068"/>
              <a:gd name="connsiteY11" fmla="*/ 630116 h 630116"/>
              <a:gd name="connsiteX12" fmla="*/ 0 w 3285068"/>
              <a:gd name="connsiteY12" fmla="*/ 0 h 630116"/>
              <a:gd name="connsiteX0" fmla="*/ -59295 w 3285068"/>
              <a:gd name="connsiteY0" fmla="*/ 0 h 630116"/>
              <a:gd name="connsiteX1" fmla="*/ -59295 w 3285068"/>
              <a:gd name="connsiteY1" fmla="*/ 630116 h 630116"/>
              <a:gd name="connsiteX2" fmla="*/ -59295 w 3285068"/>
              <a:gd name="connsiteY2" fmla="*/ 0 h 630116"/>
              <a:gd name="connsiteX0" fmla="*/ -59295 w 3285068"/>
              <a:gd name="connsiteY0" fmla="*/ 320811 h 630116"/>
              <a:gd name="connsiteX1" fmla="*/ -234915 w 3285068"/>
              <a:gd name="connsiteY1" fmla="*/ -310906 h 63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85068" h="630116" fill="none" extrusionOk="0">
                <a:moveTo>
                  <a:pt x="0" y="0"/>
                </a:moveTo>
                <a:cubicBezTo>
                  <a:pt x="336053" y="-22633"/>
                  <a:pt x="501903" y="-27716"/>
                  <a:pt x="722715" y="0"/>
                </a:cubicBezTo>
                <a:cubicBezTo>
                  <a:pt x="943527" y="27716"/>
                  <a:pt x="1263453" y="-34084"/>
                  <a:pt x="1445430" y="0"/>
                </a:cubicBezTo>
                <a:cubicBezTo>
                  <a:pt x="1627408" y="34084"/>
                  <a:pt x="1849436" y="14145"/>
                  <a:pt x="2036742" y="0"/>
                </a:cubicBezTo>
                <a:cubicBezTo>
                  <a:pt x="2224048" y="-14145"/>
                  <a:pt x="2347038" y="-16823"/>
                  <a:pt x="2628054" y="0"/>
                </a:cubicBezTo>
                <a:cubicBezTo>
                  <a:pt x="2909070" y="16823"/>
                  <a:pt x="2993635" y="-1901"/>
                  <a:pt x="3285068" y="0"/>
                </a:cubicBezTo>
                <a:cubicBezTo>
                  <a:pt x="3298919" y="264123"/>
                  <a:pt x="3299182" y="485739"/>
                  <a:pt x="3285068" y="630116"/>
                </a:cubicBezTo>
                <a:cubicBezTo>
                  <a:pt x="3108552" y="612623"/>
                  <a:pt x="2954925" y="644322"/>
                  <a:pt x="2693756" y="630116"/>
                </a:cubicBezTo>
                <a:cubicBezTo>
                  <a:pt x="2432587" y="615910"/>
                  <a:pt x="2289843" y="637691"/>
                  <a:pt x="2036742" y="630116"/>
                </a:cubicBezTo>
                <a:cubicBezTo>
                  <a:pt x="1783641" y="622541"/>
                  <a:pt x="1537603" y="597452"/>
                  <a:pt x="1346878" y="630116"/>
                </a:cubicBezTo>
                <a:cubicBezTo>
                  <a:pt x="1156153" y="662780"/>
                  <a:pt x="1014571" y="646250"/>
                  <a:pt x="788416" y="630116"/>
                </a:cubicBezTo>
                <a:cubicBezTo>
                  <a:pt x="562261" y="613982"/>
                  <a:pt x="318999" y="635893"/>
                  <a:pt x="0" y="630116"/>
                </a:cubicBezTo>
                <a:cubicBezTo>
                  <a:pt x="-26746" y="430140"/>
                  <a:pt x="-9701" y="233815"/>
                  <a:pt x="0" y="0"/>
                </a:cubicBezTo>
                <a:close/>
              </a:path>
              <a:path w="3285068" h="630116" fill="none" extrusionOk="0">
                <a:moveTo>
                  <a:pt x="-59295" y="0"/>
                </a:moveTo>
                <a:cubicBezTo>
                  <a:pt x="-84101" y="207221"/>
                  <a:pt x="-52779" y="455746"/>
                  <a:pt x="-59295" y="630116"/>
                </a:cubicBezTo>
                <a:cubicBezTo>
                  <a:pt x="-51906" y="491288"/>
                  <a:pt x="-63223" y="298312"/>
                  <a:pt x="-59295" y="0"/>
                </a:cubicBezTo>
                <a:close/>
              </a:path>
              <a:path w="3285068" h="630116" fill="none" extrusionOk="0">
                <a:moveTo>
                  <a:pt x="-59295" y="320811"/>
                </a:moveTo>
                <a:cubicBezTo>
                  <a:pt x="-90836" y="137714"/>
                  <a:pt x="-184447" y="-151302"/>
                  <a:pt x="-234915" y="-310906"/>
                </a:cubicBezTo>
              </a:path>
              <a:path w="3285068" h="630116" stroke="0" extrusionOk="0">
                <a:moveTo>
                  <a:pt x="0" y="0"/>
                </a:moveTo>
                <a:cubicBezTo>
                  <a:pt x="176448" y="-15671"/>
                  <a:pt x="359451" y="-17144"/>
                  <a:pt x="624163" y="0"/>
                </a:cubicBezTo>
                <a:cubicBezTo>
                  <a:pt x="888875" y="17144"/>
                  <a:pt x="1043381" y="-19700"/>
                  <a:pt x="1182624" y="0"/>
                </a:cubicBezTo>
                <a:cubicBezTo>
                  <a:pt x="1321867" y="19700"/>
                  <a:pt x="1631922" y="-23775"/>
                  <a:pt x="1839638" y="0"/>
                </a:cubicBezTo>
                <a:cubicBezTo>
                  <a:pt x="2047354" y="23775"/>
                  <a:pt x="2195594" y="-32574"/>
                  <a:pt x="2529502" y="0"/>
                </a:cubicBezTo>
                <a:cubicBezTo>
                  <a:pt x="2863410" y="32574"/>
                  <a:pt x="2965319" y="1682"/>
                  <a:pt x="3285068" y="0"/>
                </a:cubicBezTo>
                <a:cubicBezTo>
                  <a:pt x="3309753" y="226912"/>
                  <a:pt x="3311225" y="484638"/>
                  <a:pt x="3285068" y="630116"/>
                </a:cubicBezTo>
                <a:cubicBezTo>
                  <a:pt x="2972392" y="615476"/>
                  <a:pt x="2909361" y="602832"/>
                  <a:pt x="2628054" y="630116"/>
                </a:cubicBezTo>
                <a:cubicBezTo>
                  <a:pt x="2346747" y="657400"/>
                  <a:pt x="2156560" y="653792"/>
                  <a:pt x="1938190" y="630116"/>
                </a:cubicBezTo>
                <a:cubicBezTo>
                  <a:pt x="1719820" y="606440"/>
                  <a:pt x="1494089" y="636027"/>
                  <a:pt x="1215475" y="630116"/>
                </a:cubicBezTo>
                <a:cubicBezTo>
                  <a:pt x="936861" y="624205"/>
                  <a:pt x="407891" y="612015"/>
                  <a:pt x="0" y="630116"/>
                </a:cubicBezTo>
                <a:cubicBezTo>
                  <a:pt x="10368" y="449441"/>
                  <a:pt x="-30671" y="247722"/>
                  <a:pt x="0" y="0"/>
                </a:cubicBezTo>
                <a:close/>
              </a:path>
              <a:path w="3285068" h="630116" fill="none" stroke="0" extrusionOk="0">
                <a:moveTo>
                  <a:pt x="-59295" y="0"/>
                </a:moveTo>
                <a:cubicBezTo>
                  <a:pt x="-43966" y="307021"/>
                  <a:pt x="-83079" y="488601"/>
                  <a:pt x="-59295" y="630116"/>
                </a:cubicBezTo>
                <a:cubicBezTo>
                  <a:pt x="-69403" y="387989"/>
                  <a:pt x="-87833" y="239283"/>
                  <a:pt x="-59295" y="0"/>
                </a:cubicBezTo>
                <a:close/>
              </a:path>
              <a:path w="3285068" h="630116" fill="none" stroke="0" extrusionOk="0">
                <a:moveTo>
                  <a:pt x="-59295" y="320811"/>
                </a:moveTo>
                <a:cubicBezTo>
                  <a:pt x="-96349" y="168464"/>
                  <a:pt x="-175353" y="-52957"/>
                  <a:pt x="-234915" y="-310906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-49341"/>
                      <a:gd name="adj4" fmla="val -715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dirty="0">
                <a:ln w="0"/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请通知我方协助添加 </a:t>
            </a:r>
            <a:r>
              <a:rPr lang="zh-CN" altLang="en-US" dirty="0">
                <a:ln w="0"/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白名单 </a:t>
            </a:r>
            <a:r>
              <a:rPr lang="en-US" altLang="zh-CN" dirty="0">
                <a:ln w="0"/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IP</a:t>
            </a:r>
            <a:endParaRPr lang="en-US" altLang="zh-TW" dirty="0">
              <a:ln w="0"/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EC0D7FF-AE16-44DB-AB0C-D3D49762DA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7065" b="25929"/>
          <a:stretch/>
        </p:blipFill>
        <p:spPr>
          <a:xfrm>
            <a:off x="914399" y="1145096"/>
            <a:ext cx="1397000" cy="3586454"/>
          </a:xfrm>
          <a:prstGeom prst="rect">
            <a:avLst/>
          </a:prstGeom>
        </p:spPr>
      </p:pic>
      <p:sp>
        <p:nvSpPr>
          <p:cNvPr id="13" name="內容版面配置區 2">
            <a:extLst>
              <a:ext uri="{FF2B5EF4-FFF2-40B4-BE49-F238E27FC236}">
                <a16:creationId xmlns:a16="http://schemas.microsoft.com/office/drawing/2014/main" id="{63B967A8-979A-4A53-A5C5-ED2635BE2200}"/>
              </a:ext>
            </a:extLst>
          </p:cNvPr>
          <p:cNvSpPr txBox="1">
            <a:spLocks/>
          </p:cNvSpPr>
          <p:nvPr/>
        </p:nvSpPr>
        <p:spPr>
          <a:xfrm>
            <a:off x="4292599" y="3535092"/>
            <a:ext cx="5825067" cy="791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9A25A024-7191-4742-9D9F-718A8C6D0A22}"/>
              </a:ext>
            </a:extLst>
          </p:cNvPr>
          <p:cNvGrpSpPr/>
          <p:nvPr/>
        </p:nvGrpSpPr>
        <p:grpSpPr>
          <a:xfrm>
            <a:off x="914399" y="1217661"/>
            <a:ext cx="1397000" cy="3492000"/>
            <a:chOff x="3600831" y="2938323"/>
            <a:chExt cx="1397000" cy="3527435"/>
          </a:xfrm>
        </p:grpSpPr>
        <p:pic>
          <p:nvPicPr>
            <p:cNvPr id="17" name="圖片 16">
              <a:extLst>
                <a:ext uri="{FF2B5EF4-FFF2-40B4-BE49-F238E27FC236}">
                  <a16:creationId xmlns:a16="http://schemas.microsoft.com/office/drawing/2014/main" id="{1AD1B5DC-4E8F-4A71-B193-5FD6998DC8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87065" b="15775"/>
            <a:stretch/>
          </p:blipFill>
          <p:spPr>
            <a:xfrm>
              <a:off x="3600831" y="2938323"/>
              <a:ext cx="1397000" cy="3527435"/>
            </a:xfrm>
            <a:prstGeom prst="rect">
              <a:avLst/>
            </a:prstGeom>
          </p:spPr>
        </p:pic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id="{FFE6A718-DD49-4BD5-8D92-FDFF756ACC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-1" r="34277" b="-19748"/>
            <a:stretch/>
          </p:blipFill>
          <p:spPr>
            <a:xfrm>
              <a:off x="3737666" y="6295018"/>
              <a:ext cx="989980" cy="148843"/>
            </a:xfrm>
            <a:prstGeom prst="rect">
              <a:avLst/>
            </a:prstGeom>
          </p:spPr>
        </p:pic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9F79F18D-4854-4696-BBD4-5C3B1E990E0E}"/>
              </a:ext>
            </a:extLst>
          </p:cNvPr>
          <p:cNvSpPr/>
          <p:nvPr/>
        </p:nvSpPr>
        <p:spPr>
          <a:xfrm>
            <a:off x="1117908" y="1217661"/>
            <a:ext cx="989981" cy="589164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4846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9B2D410-9918-4D69-ADA7-00AFA1E5B7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250801"/>
            <a:ext cx="10800000" cy="4356398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00A1BE69-FBAA-4A4C-96AF-9DBE343B2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217501"/>
            <a:ext cx="10799999" cy="713833"/>
          </a:xfrm>
        </p:spPr>
        <p:txBody>
          <a:bodyPr/>
          <a:lstStyle/>
          <a:p>
            <a:pPr algn="ctr"/>
            <a:r>
              <a:rPr lang="zh-TW" altLang="en-US" dirty="0">
                <a:latin typeface="+mj-ea"/>
              </a:rPr>
              <a:t>玩家管理</a:t>
            </a:r>
            <a:r>
              <a:rPr lang="en-US" altLang="zh-TW" dirty="0">
                <a:latin typeface="+mj-ea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+mj-ea"/>
              </a:rPr>
              <a:t>玩家列表</a:t>
            </a:r>
            <a:r>
              <a:rPr lang="zh-TW" altLang="en-US" spc="-20" dirty="0">
                <a:solidFill>
                  <a:schemeClr val="accent1"/>
                </a:solidFill>
                <a:latin typeface="+mj-ea"/>
              </a:rPr>
              <a:t> </a:t>
            </a:r>
            <a:endParaRPr lang="zh-TW" altLang="en-US" dirty="0">
              <a:solidFill>
                <a:schemeClr val="accent1"/>
              </a:solidFill>
              <a:latin typeface="+mj-ea"/>
            </a:endParaRPr>
          </a:p>
        </p:txBody>
      </p:sp>
      <p:sp>
        <p:nvSpPr>
          <p:cNvPr id="14" name="圖說文字: 直線加上框線和強調線 13">
            <a:extLst>
              <a:ext uri="{FF2B5EF4-FFF2-40B4-BE49-F238E27FC236}">
                <a16:creationId xmlns:a16="http://schemas.microsoft.com/office/drawing/2014/main" id="{524222F9-E971-468D-ACC7-9700BDABCCD3}"/>
              </a:ext>
            </a:extLst>
          </p:cNvPr>
          <p:cNvSpPr/>
          <p:nvPr/>
        </p:nvSpPr>
        <p:spPr>
          <a:xfrm>
            <a:off x="6460068" y="1866459"/>
            <a:ext cx="3093451" cy="521159"/>
          </a:xfrm>
          <a:custGeom>
            <a:avLst/>
            <a:gdLst>
              <a:gd name="connsiteX0" fmla="*/ 0 w 3093451"/>
              <a:gd name="connsiteY0" fmla="*/ 0 h 521159"/>
              <a:gd name="connsiteX1" fmla="*/ 680559 w 3093451"/>
              <a:gd name="connsiteY1" fmla="*/ 0 h 521159"/>
              <a:gd name="connsiteX2" fmla="*/ 1361118 w 3093451"/>
              <a:gd name="connsiteY2" fmla="*/ 0 h 521159"/>
              <a:gd name="connsiteX3" fmla="*/ 1917940 w 3093451"/>
              <a:gd name="connsiteY3" fmla="*/ 0 h 521159"/>
              <a:gd name="connsiteX4" fmla="*/ 2474761 w 3093451"/>
              <a:gd name="connsiteY4" fmla="*/ 0 h 521159"/>
              <a:gd name="connsiteX5" fmla="*/ 3093451 w 3093451"/>
              <a:gd name="connsiteY5" fmla="*/ 0 h 521159"/>
              <a:gd name="connsiteX6" fmla="*/ 3093451 w 3093451"/>
              <a:gd name="connsiteY6" fmla="*/ 521159 h 521159"/>
              <a:gd name="connsiteX7" fmla="*/ 2536630 w 3093451"/>
              <a:gd name="connsiteY7" fmla="*/ 521159 h 521159"/>
              <a:gd name="connsiteX8" fmla="*/ 1917940 w 3093451"/>
              <a:gd name="connsiteY8" fmla="*/ 521159 h 521159"/>
              <a:gd name="connsiteX9" fmla="*/ 1268315 w 3093451"/>
              <a:gd name="connsiteY9" fmla="*/ 521159 h 521159"/>
              <a:gd name="connsiteX10" fmla="*/ 742428 w 3093451"/>
              <a:gd name="connsiteY10" fmla="*/ 521159 h 521159"/>
              <a:gd name="connsiteX11" fmla="*/ 0 w 3093451"/>
              <a:gd name="connsiteY11" fmla="*/ 521159 h 521159"/>
              <a:gd name="connsiteX12" fmla="*/ 0 w 3093451"/>
              <a:gd name="connsiteY12" fmla="*/ 0 h 521159"/>
              <a:gd name="connsiteX0" fmla="*/ -55837 w 3093451"/>
              <a:gd name="connsiteY0" fmla="*/ 0 h 521159"/>
              <a:gd name="connsiteX1" fmla="*/ -55837 w 3093451"/>
              <a:gd name="connsiteY1" fmla="*/ 521159 h 521159"/>
              <a:gd name="connsiteX2" fmla="*/ -55837 w 3093451"/>
              <a:gd name="connsiteY2" fmla="*/ 0 h 521159"/>
              <a:gd name="connsiteX0" fmla="*/ -55837 w 3093451"/>
              <a:gd name="connsiteY0" fmla="*/ 265338 h 521159"/>
              <a:gd name="connsiteX1" fmla="*/ -513234 w 3093451"/>
              <a:gd name="connsiteY1" fmla="*/ 247144 h 52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3451" h="521159" fill="none" extrusionOk="0">
                <a:moveTo>
                  <a:pt x="0" y="0"/>
                </a:moveTo>
                <a:cubicBezTo>
                  <a:pt x="180399" y="33552"/>
                  <a:pt x="521085" y="-18755"/>
                  <a:pt x="680559" y="0"/>
                </a:cubicBezTo>
                <a:cubicBezTo>
                  <a:pt x="840033" y="18755"/>
                  <a:pt x="1163575" y="-12781"/>
                  <a:pt x="1361118" y="0"/>
                </a:cubicBezTo>
                <a:cubicBezTo>
                  <a:pt x="1558661" y="12781"/>
                  <a:pt x="1798078" y="24792"/>
                  <a:pt x="1917940" y="0"/>
                </a:cubicBezTo>
                <a:cubicBezTo>
                  <a:pt x="2037802" y="-24792"/>
                  <a:pt x="2292232" y="-5637"/>
                  <a:pt x="2474761" y="0"/>
                </a:cubicBezTo>
                <a:cubicBezTo>
                  <a:pt x="2657290" y="5637"/>
                  <a:pt x="2797617" y="-251"/>
                  <a:pt x="3093451" y="0"/>
                </a:cubicBezTo>
                <a:cubicBezTo>
                  <a:pt x="3100715" y="255729"/>
                  <a:pt x="3088377" y="265874"/>
                  <a:pt x="3093451" y="521159"/>
                </a:cubicBezTo>
                <a:cubicBezTo>
                  <a:pt x="2838763" y="528134"/>
                  <a:pt x="2717138" y="544698"/>
                  <a:pt x="2536630" y="521159"/>
                </a:cubicBezTo>
                <a:cubicBezTo>
                  <a:pt x="2356122" y="497620"/>
                  <a:pt x="2206833" y="539850"/>
                  <a:pt x="1917940" y="521159"/>
                </a:cubicBezTo>
                <a:cubicBezTo>
                  <a:pt x="1629047" y="502469"/>
                  <a:pt x="1516870" y="495745"/>
                  <a:pt x="1268315" y="521159"/>
                </a:cubicBezTo>
                <a:cubicBezTo>
                  <a:pt x="1019761" y="546573"/>
                  <a:pt x="985722" y="546945"/>
                  <a:pt x="742428" y="521159"/>
                </a:cubicBezTo>
                <a:cubicBezTo>
                  <a:pt x="499134" y="495373"/>
                  <a:pt x="225831" y="542345"/>
                  <a:pt x="0" y="521159"/>
                </a:cubicBezTo>
                <a:cubicBezTo>
                  <a:pt x="20263" y="415588"/>
                  <a:pt x="-13740" y="208706"/>
                  <a:pt x="0" y="0"/>
                </a:cubicBezTo>
                <a:close/>
              </a:path>
              <a:path w="3093451" h="521159" fill="none" extrusionOk="0">
                <a:moveTo>
                  <a:pt x="-55837" y="0"/>
                </a:moveTo>
                <a:cubicBezTo>
                  <a:pt x="-60865" y="132706"/>
                  <a:pt x="-58669" y="393741"/>
                  <a:pt x="-55837" y="521159"/>
                </a:cubicBezTo>
                <a:cubicBezTo>
                  <a:pt x="-55566" y="260947"/>
                  <a:pt x="-68693" y="153493"/>
                  <a:pt x="-55837" y="0"/>
                </a:cubicBezTo>
                <a:close/>
              </a:path>
              <a:path w="3093451" h="521159" fill="none" extrusionOk="0">
                <a:moveTo>
                  <a:pt x="-55837" y="265338"/>
                </a:moveTo>
                <a:cubicBezTo>
                  <a:pt x="-166196" y="244308"/>
                  <a:pt x="-376357" y="246360"/>
                  <a:pt x="-513234" y="247144"/>
                </a:cubicBezTo>
              </a:path>
              <a:path w="3093451" h="521159" stroke="0" extrusionOk="0">
                <a:moveTo>
                  <a:pt x="0" y="0"/>
                </a:moveTo>
                <a:cubicBezTo>
                  <a:pt x="247637" y="-9954"/>
                  <a:pt x="454527" y="18986"/>
                  <a:pt x="587756" y="0"/>
                </a:cubicBezTo>
                <a:cubicBezTo>
                  <a:pt x="720985" y="-18986"/>
                  <a:pt x="992493" y="-17194"/>
                  <a:pt x="1113642" y="0"/>
                </a:cubicBezTo>
                <a:cubicBezTo>
                  <a:pt x="1234791" y="17194"/>
                  <a:pt x="1451287" y="-14339"/>
                  <a:pt x="1732333" y="0"/>
                </a:cubicBezTo>
                <a:cubicBezTo>
                  <a:pt x="2013379" y="14339"/>
                  <a:pt x="2097330" y="13801"/>
                  <a:pt x="2381957" y="0"/>
                </a:cubicBezTo>
                <a:cubicBezTo>
                  <a:pt x="2666584" y="-13801"/>
                  <a:pt x="2929689" y="-18601"/>
                  <a:pt x="3093451" y="0"/>
                </a:cubicBezTo>
                <a:cubicBezTo>
                  <a:pt x="3111562" y="147242"/>
                  <a:pt x="3094691" y="329371"/>
                  <a:pt x="3093451" y="521159"/>
                </a:cubicBezTo>
                <a:cubicBezTo>
                  <a:pt x="2949208" y="511503"/>
                  <a:pt x="2599473" y="505597"/>
                  <a:pt x="2474761" y="521159"/>
                </a:cubicBezTo>
                <a:cubicBezTo>
                  <a:pt x="2350049" y="536722"/>
                  <a:pt x="1959763" y="508634"/>
                  <a:pt x="1825136" y="521159"/>
                </a:cubicBezTo>
                <a:cubicBezTo>
                  <a:pt x="1690510" y="533684"/>
                  <a:pt x="1386411" y="493168"/>
                  <a:pt x="1144577" y="521159"/>
                </a:cubicBezTo>
                <a:cubicBezTo>
                  <a:pt x="902743" y="549150"/>
                  <a:pt x="544173" y="484258"/>
                  <a:pt x="0" y="521159"/>
                </a:cubicBezTo>
                <a:cubicBezTo>
                  <a:pt x="-21108" y="312362"/>
                  <a:pt x="11510" y="204211"/>
                  <a:pt x="0" y="0"/>
                </a:cubicBezTo>
                <a:close/>
              </a:path>
              <a:path w="3093451" h="521159" fill="none" stroke="0" extrusionOk="0">
                <a:moveTo>
                  <a:pt x="-55837" y="0"/>
                </a:moveTo>
                <a:cubicBezTo>
                  <a:pt x="-47131" y="172565"/>
                  <a:pt x="-79179" y="381778"/>
                  <a:pt x="-55837" y="521159"/>
                </a:cubicBezTo>
                <a:cubicBezTo>
                  <a:pt x="-68689" y="358263"/>
                  <a:pt x="-42764" y="168763"/>
                  <a:pt x="-55837" y="0"/>
                </a:cubicBezTo>
                <a:close/>
              </a:path>
              <a:path w="3093451" h="521159" fill="none" stroke="0" extrusionOk="0">
                <a:moveTo>
                  <a:pt x="-55837" y="265338"/>
                </a:moveTo>
                <a:cubicBezTo>
                  <a:pt x="-253717" y="237577"/>
                  <a:pt x="-418038" y="255037"/>
                  <a:pt x="-513234" y="247144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47422"/>
                      <a:gd name="adj4" fmla="val -1659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「厂商」与「厂商帐号」需同时输入</a:t>
            </a: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3" name="投影片編號版面配置區 12">
            <a:extLst>
              <a:ext uri="{FF2B5EF4-FFF2-40B4-BE49-F238E27FC236}">
                <a16:creationId xmlns:a16="http://schemas.microsoft.com/office/drawing/2014/main" id="{3A6ECA5C-0E18-4F8D-8EB8-9A06D304D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3</a:t>
            </a:fld>
            <a:endParaRPr lang="zh-TW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BB5D934-87ED-4229-B170-5BE28E7E56BC}"/>
              </a:ext>
            </a:extLst>
          </p:cNvPr>
          <p:cNvSpPr/>
          <p:nvPr/>
        </p:nvSpPr>
        <p:spPr>
          <a:xfrm>
            <a:off x="964332" y="4275408"/>
            <a:ext cx="1228514" cy="965458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22" name="圖片 21">
            <a:extLst>
              <a:ext uri="{FF2B5EF4-FFF2-40B4-BE49-F238E27FC236}">
                <a16:creationId xmlns:a16="http://schemas.microsoft.com/office/drawing/2014/main" id="{1F276216-DBDD-45B6-A2C5-22DAD7F9FD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08" b="-1"/>
          <a:stretch/>
        </p:blipFill>
        <p:spPr>
          <a:xfrm>
            <a:off x="2638481" y="2057400"/>
            <a:ext cx="1285058" cy="127001"/>
          </a:xfrm>
          <a:prstGeom prst="rect">
            <a:avLst/>
          </a:prstGeom>
          <a:ln>
            <a:noFill/>
          </a:ln>
        </p:spPr>
      </p:pic>
      <p:pic>
        <p:nvPicPr>
          <p:cNvPr id="23" name="圖片 22">
            <a:extLst>
              <a:ext uri="{FF2B5EF4-FFF2-40B4-BE49-F238E27FC236}">
                <a16:creationId xmlns:a16="http://schemas.microsoft.com/office/drawing/2014/main" id="{640F5C4D-7303-4A0D-AE71-79C338097F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08" b="-1"/>
          <a:stretch/>
        </p:blipFill>
        <p:spPr>
          <a:xfrm>
            <a:off x="5046274" y="3369733"/>
            <a:ext cx="888860" cy="110067"/>
          </a:xfrm>
          <a:prstGeom prst="rect">
            <a:avLst/>
          </a:prstGeom>
          <a:ln>
            <a:noFill/>
          </a:ln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C585773E-9351-445D-9BB2-33E46E9A9D1A}"/>
              </a:ext>
            </a:extLst>
          </p:cNvPr>
          <p:cNvSpPr/>
          <p:nvPr/>
        </p:nvSpPr>
        <p:spPr>
          <a:xfrm>
            <a:off x="9872132" y="5080000"/>
            <a:ext cx="1625601" cy="389468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6D56E7DA-0E2E-4AC1-8CE8-E43348FA5668}"/>
              </a:ext>
            </a:extLst>
          </p:cNvPr>
          <p:cNvSpPr txBox="1"/>
          <p:nvPr/>
        </p:nvSpPr>
        <p:spPr>
          <a:xfrm>
            <a:off x="2339340" y="5128003"/>
            <a:ext cx="93665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查询 </a:t>
            </a:r>
            <a:r>
              <a:rPr lang="zh-CN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无缝钱包</a:t>
            </a:r>
            <a:r>
              <a:rPr lang="zh-CN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帐号示意</a:t>
            </a: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B661109-AFEC-4860-8CDD-6A4B6290DF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6986"/>
          <a:stretch/>
        </p:blipFill>
        <p:spPr>
          <a:xfrm>
            <a:off x="924136" y="1263796"/>
            <a:ext cx="1405467" cy="4343403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AA2EEFEE-06AD-49A0-84A5-413C2E73C908}"/>
              </a:ext>
            </a:extLst>
          </p:cNvPr>
          <p:cNvSpPr/>
          <p:nvPr/>
        </p:nvSpPr>
        <p:spPr>
          <a:xfrm>
            <a:off x="1019789" y="1307788"/>
            <a:ext cx="1117600" cy="455933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F631463-6299-4E0E-A4BA-BC62FE819786}"/>
              </a:ext>
            </a:extLst>
          </p:cNvPr>
          <p:cNvSpPr/>
          <p:nvPr/>
        </p:nvSpPr>
        <p:spPr>
          <a:xfrm>
            <a:off x="1066346" y="2447864"/>
            <a:ext cx="973684" cy="11853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535701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>
            <a:extLst>
              <a:ext uri="{FF2B5EF4-FFF2-40B4-BE49-F238E27FC236}">
                <a16:creationId xmlns:a16="http://schemas.microsoft.com/office/drawing/2014/main" id="{A5D4DF21-3648-4E48-B519-89168EEAF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217501"/>
            <a:ext cx="10799999" cy="713833"/>
          </a:xfrm>
        </p:spPr>
        <p:txBody>
          <a:bodyPr/>
          <a:lstStyle/>
          <a:p>
            <a:pPr algn="ctr"/>
            <a:r>
              <a:rPr lang="zh-TW" altLang="en-US" dirty="0">
                <a:latin typeface="+mj-ea"/>
              </a:rPr>
              <a:t>玩家管理</a:t>
            </a:r>
            <a:r>
              <a:rPr lang="en-US" altLang="zh-TW" dirty="0">
                <a:latin typeface="+mj-ea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+mj-ea"/>
              </a:rPr>
              <a:t>玩家列表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FC782D0F-2B53-4209-9188-1CE3456FC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4</a:t>
            </a:fld>
            <a:endParaRPr lang="zh-TW" altLang="en-US"/>
          </a:p>
        </p:txBody>
      </p:sp>
      <p:pic>
        <p:nvPicPr>
          <p:cNvPr id="18" name="圖片 17">
            <a:extLst>
              <a:ext uri="{FF2B5EF4-FFF2-40B4-BE49-F238E27FC236}">
                <a16:creationId xmlns:a16="http://schemas.microsoft.com/office/drawing/2014/main" id="{9E448A7C-9E7B-40FE-A2AE-E9F492B37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79" y="1257076"/>
            <a:ext cx="10800000" cy="4343848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922CE053-4166-4761-9B97-0DF4C0A33F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08" b="-1"/>
          <a:stretch/>
        </p:blipFill>
        <p:spPr>
          <a:xfrm>
            <a:off x="2625220" y="2035412"/>
            <a:ext cx="1167847" cy="147624"/>
          </a:xfrm>
          <a:prstGeom prst="rect">
            <a:avLst/>
          </a:prstGeom>
          <a:ln>
            <a:noFill/>
          </a:ln>
        </p:spPr>
      </p:pic>
      <p:pic>
        <p:nvPicPr>
          <p:cNvPr id="25" name="圖片 24">
            <a:extLst>
              <a:ext uri="{FF2B5EF4-FFF2-40B4-BE49-F238E27FC236}">
                <a16:creationId xmlns:a16="http://schemas.microsoft.com/office/drawing/2014/main" id="{72792D5C-1C7F-4C27-8BAA-50D5EF41F9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08" b="-1"/>
          <a:stretch/>
        </p:blipFill>
        <p:spPr>
          <a:xfrm>
            <a:off x="5122334" y="3352801"/>
            <a:ext cx="668867" cy="119769"/>
          </a:xfrm>
          <a:prstGeom prst="rect">
            <a:avLst/>
          </a:prstGeom>
          <a:ln>
            <a:noFill/>
          </a:ln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41E238E4-476C-471D-8694-D1C7CA41AAA9}"/>
              </a:ext>
            </a:extLst>
          </p:cNvPr>
          <p:cNvSpPr/>
          <p:nvPr/>
        </p:nvSpPr>
        <p:spPr>
          <a:xfrm>
            <a:off x="2339340" y="4904860"/>
            <a:ext cx="9310793" cy="679129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32" name="圖片 31">
            <a:extLst>
              <a:ext uri="{FF2B5EF4-FFF2-40B4-BE49-F238E27FC236}">
                <a16:creationId xmlns:a16="http://schemas.microsoft.com/office/drawing/2014/main" id="{11FA5895-2245-4DC6-827A-1C22B2D2F9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4644" b="13344"/>
          <a:stretch/>
        </p:blipFill>
        <p:spPr>
          <a:xfrm>
            <a:off x="906779" y="4886249"/>
            <a:ext cx="10800000" cy="1354531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3D7B3A04-3B46-4022-80BC-B5CFD84895F7}"/>
              </a:ext>
            </a:extLst>
          </p:cNvPr>
          <p:cNvSpPr/>
          <p:nvPr/>
        </p:nvSpPr>
        <p:spPr>
          <a:xfrm>
            <a:off x="914399" y="4275667"/>
            <a:ext cx="1295401" cy="1958340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33" name="文字方塊 32">
            <a:extLst>
              <a:ext uri="{FF2B5EF4-FFF2-40B4-BE49-F238E27FC236}">
                <a16:creationId xmlns:a16="http://schemas.microsoft.com/office/drawing/2014/main" id="{2D90EC37-5255-4A99-993A-F8243C4C8887}"/>
              </a:ext>
            </a:extLst>
          </p:cNvPr>
          <p:cNvSpPr txBox="1"/>
          <p:nvPr/>
        </p:nvSpPr>
        <p:spPr>
          <a:xfrm>
            <a:off x="2339340" y="6271003"/>
            <a:ext cx="93665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查询 </a:t>
            </a:r>
            <a:r>
              <a:rPr lang="zh-CN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转帐钱包</a:t>
            </a:r>
            <a:r>
              <a:rPr lang="zh-CN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帐号示意，可确认这个玩家的钱包资讯</a:t>
            </a: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34" name="圖說文字: 直線加上框線和強調線 33">
            <a:extLst>
              <a:ext uri="{FF2B5EF4-FFF2-40B4-BE49-F238E27FC236}">
                <a16:creationId xmlns:a16="http://schemas.microsoft.com/office/drawing/2014/main" id="{8B327260-62E8-4CB2-8D47-AB28720204B2}"/>
              </a:ext>
            </a:extLst>
          </p:cNvPr>
          <p:cNvSpPr/>
          <p:nvPr/>
        </p:nvSpPr>
        <p:spPr>
          <a:xfrm>
            <a:off x="6502401" y="1888068"/>
            <a:ext cx="3064379" cy="521159"/>
          </a:xfrm>
          <a:custGeom>
            <a:avLst/>
            <a:gdLst>
              <a:gd name="connsiteX0" fmla="*/ 0 w 3064379"/>
              <a:gd name="connsiteY0" fmla="*/ 0 h 521159"/>
              <a:gd name="connsiteX1" fmla="*/ 674163 w 3064379"/>
              <a:gd name="connsiteY1" fmla="*/ 0 h 521159"/>
              <a:gd name="connsiteX2" fmla="*/ 1348327 w 3064379"/>
              <a:gd name="connsiteY2" fmla="*/ 0 h 521159"/>
              <a:gd name="connsiteX3" fmla="*/ 1899915 w 3064379"/>
              <a:gd name="connsiteY3" fmla="*/ 0 h 521159"/>
              <a:gd name="connsiteX4" fmla="*/ 2451503 w 3064379"/>
              <a:gd name="connsiteY4" fmla="*/ 0 h 521159"/>
              <a:gd name="connsiteX5" fmla="*/ 3064379 w 3064379"/>
              <a:gd name="connsiteY5" fmla="*/ 0 h 521159"/>
              <a:gd name="connsiteX6" fmla="*/ 3064379 w 3064379"/>
              <a:gd name="connsiteY6" fmla="*/ 521159 h 521159"/>
              <a:gd name="connsiteX7" fmla="*/ 2512791 w 3064379"/>
              <a:gd name="connsiteY7" fmla="*/ 521159 h 521159"/>
              <a:gd name="connsiteX8" fmla="*/ 1899915 w 3064379"/>
              <a:gd name="connsiteY8" fmla="*/ 521159 h 521159"/>
              <a:gd name="connsiteX9" fmla="*/ 1256395 w 3064379"/>
              <a:gd name="connsiteY9" fmla="*/ 521159 h 521159"/>
              <a:gd name="connsiteX10" fmla="*/ 735451 w 3064379"/>
              <a:gd name="connsiteY10" fmla="*/ 521159 h 521159"/>
              <a:gd name="connsiteX11" fmla="*/ 0 w 3064379"/>
              <a:gd name="connsiteY11" fmla="*/ 521159 h 521159"/>
              <a:gd name="connsiteX12" fmla="*/ 0 w 3064379"/>
              <a:gd name="connsiteY12" fmla="*/ 0 h 521159"/>
              <a:gd name="connsiteX0" fmla="*/ -55312 w 3064379"/>
              <a:gd name="connsiteY0" fmla="*/ 0 h 521159"/>
              <a:gd name="connsiteX1" fmla="*/ -55312 w 3064379"/>
              <a:gd name="connsiteY1" fmla="*/ 521159 h 521159"/>
              <a:gd name="connsiteX2" fmla="*/ -55312 w 3064379"/>
              <a:gd name="connsiteY2" fmla="*/ 0 h 521159"/>
              <a:gd name="connsiteX0" fmla="*/ -55312 w 3064379"/>
              <a:gd name="connsiteY0" fmla="*/ 265338 h 521159"/>
              <a:gd name="connsiteX1" fmla="*/ -508411 w 3064379"/>
              <a:gd name="connsiteY1" fmla="*/ 247144 h 52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64379" h="521159" fill="none" extrusionOk="0">
                <a:moveTo>
                  <a:pt x="0" y="0"/>
                </a:moveTo>
                <a:cubicBezTo>
                  <a:pt x="211301" y="23565"/>
                  <a:pt x="441996" y="-16910"/>
                  <a:pt x="674163" y="0"/>
                </a:cubicBezTo>
                <a:cubicBezTo>
                  <a:pt x="906330" y="16910"/>
                  <a:pt x="1095523" y="3778"/>
                  <a:pt x="1348327" y="0"/>
                </a:cubicBezTo>
                <a:cubicBezTo>
                  <a:pt x="1601131" y="-3778"/>
                  <a:pt x="1783517" y="23000"/>
                  <a:pt x="1899915" y="0"/>
                </a:cubicBezTo>
                <a:cubicBezTo>
                  <a:pt x="2016313" y="-23000"/>
                  <a:pt x="2184889" y="6460"/>
                  <a:pt x="2451503" y="0"/>
                </a:cubicBezTo>
                <a:cubicBezTo>
                  <a:pt x="2718117" y="-6460"/>
                  <a:pt x="2781590" y="1459"/>
                  <a:pt x="3064379" y="0"/>
                </a:cubicBezTo>
                <a:cubicBezTo>
                  <a:pt x="3071643" y="255729"/>
                  <a:pt x="3059305" y="265874"/>
                  <a:pt x="3064379" y="521159"/>
                </a:cubicBezTo>
                <a:cubicBezTo>
                  <a:pt x="2833748" y="499410"/>
                  <a:pt x="2677348" y="525905"/>
                  <a:pt x="2512791" y="521159"/>
                </a:cubicBezTo>
                <a:cubicBezTo>
                  <a:pt x="2348234" y="516413"/>
                  <a:pt x="2167859" y="516092"/>
                  <a:pt x="1899915" y="521159"/>
                </a:cubicBezTo>
                <a:cubicBezTo>
                  <a:pt x="1631971" y="526226"/>
                  <a:pt x="1540397" y="524457"/>
                  <a:pt x="1256395" y="521159"/>
                </a:cubicBezTo>
                <a:cubicBezTo>
                  <a:pt x="972393" y="517861"/>
                  <a:pt x="978701" y="495449"/>
                  <a:pt x="735451" y="521159"/>
                </a:cubicBezTo>
                <a:cubicBezTo>
                  <a:pt x="492201" y="546869"/>
                  <a:pt x="287156" y="541534"/>
                  <a:pt x="0" y="521159"/>
                </a:cubicBezTo>
                <a:cubicBezTo>
                  <a:pt x="20263" y="415588"/>
                  <a:pt x="-13740" y="208706"/>
                  <a:pt x="0" y="0"/>
                </a:cubicBezTo>
                <a:close/>
              </a:path>
              <a:path w="3064379" h="521159" fill="none" extrusionOk="0">
                <a:moveTo>
                  <a:pt x="-55312" y="0"/>
                </a:moveTo>
                <a:cubicBezTo>
                  <a:pt x="-60340" y="132706"/>
                  <a:pt x="-58144" y="393741"/>
                  <a:pt x="-55312" y="521159"/>
                </a:cubicBezTo>
                <a:cubicBezTo>
                  <a:pt x="-55041" y="260947"/>
                  <a:pt x="-68168" y="153493"/>
                  <a:pt x="-55312" y="0"/>
                </a:cubicBezTo>
                <a:close/>
              </a:path>
              <a:path w="3064379" h="521159" fill="none" extrusionOk="0">
                <a:moveTo>
                  <a:pt x="-55312" y="265338"/>
                </a:moveTo>
                <a:cubicBezTo>
                  <a:pt x="-185800" y="280858"/>
                  <a:pt x="-285331" y="255697"/>
                  <a:pt x="-508411" y="247144"/>
                </a:cubicBezTo>
              </a:path>
              <a:path w="3064379" h="521159" stroke="0" extrusionOk="0">
                <a:moveTo>
                  <a:pt x="0" y="0"/>
                </a:moveTo>
                <a:cubicBezTo>
                  <a:pt x="161929" y="-15903"/>
                  <a:pt x="388084" y="-8448"/>
                  <a:pt x="582232" y="0"/>
                </a:cubicBezTo>
                <a:cubicBezTo>
                  <a:pt x="776380" y="8448"/>
                  <a:pt x="892690" y="25992"/>
                  <a:pt x="1103176" y="0"/>
                </a:cubicBezTo>
                <a:cubicBezTo>
                  <a:pt x="1313662" y="-25992"/>
                  <a:pt x="1460115" y="-6130"/>
                  <a:pt x="1716052" y="0"/>
                </a:cubicBezTo>
                <a:cubicBezTo>
                  <a:pt x="1971989" y="6130"/>
                  <a:pt x="2038701" y="-2342"/>
                  <a:pt x="2359572" y="0"/>
                </a:cubicBezTo>
                <a:cubicBezTo>
                  <a:pt x="2680443" y="2342"/>
                  <a:pt x="2807263" y="-25885"/>
                  <a:pt x="3064379" y="0"/>
                </a:cubicBezTo>
                <a:cubicBezTo>
                  <a:pt x="3082490" y="147242"/>
                  <a:pt x="3065619" y="329371"/>
                  <a:pt x="3064379" y="521159"/>
                </a:cubicBezTo>
                <a:cubicBezTo>
                  <a:pt x="2830411" y="503299"/>
                  <a:pt x="2736410" y="491521"/>
                  <a:pt x="2451503" y="521159"/>
                </a:cubicBezTo>
                <a:cubicBezTo>
                  <a:pt x="2166596" y="550797"/>
                  <a:pt x="1974133" y="506515"/>
                  <a:pt x="1807984" y="521159"/>
                </a:cubicBezTo>
                <a:cubicBezTo>
                  <a:pt x="1641835" y="535803"/>
                  <a:pt x="1347918" y="545216"/>
                  <a:pt x="1133820" y="521159"/>
                </a:cubicBezTo>
                <a:cubicBezTo>
                  <a:pt x="919722" y="497102"/>
                  <a:pt x="236817" y="540574"/>
                  <a:pt x="0" y="521159"/>
                </a:cubicBezTo>
                <a:cubicBezTo>
                  <a:pt x="-21108" y="312362"/>
                  <a:pt x="11510" y="204211"/>
                  <a:pt x="0" y="0"/>
                </a:cubicBezTo>
                <a:close/>
              </a:path>
              <a:path w="3064379" h="521159" fill="none" stroke="0" extrusionOk="0">
                <a:moveTo>
                  <a:pt x="-55312" y="0"/>
                </a:moveTo>
                <a:cubicBezTo>
                  <a:pt x="-46606" y="172565"/>
                  <a:pt x="-78654" y="381778"/>
                  <a:pt x="-55312" y="521159"/>
                </a:cubicBezTo>
                <a:cubicBezTo>
                  <a:pt x="-68164" y="358263"/>
                  <a:pt x="-42239" y="168763"/>
                  <a:pt x="-55312" y="0"/>
                </a:cubicBezTo>
                <a:close/>
              </a:path>
              <a:path w="3064379" h="521159" fill="none" stroke="0" extrusionOk="0">
                <a:moveTo>
                  <a:pt x="-55312" y="265338"/>
                </a:moveTo>
                <a:cubicBezTo>
                  <a:pt x="-168407" y="263967"/>
                  <a:pt x="-375371" y="249926"/>
                  <a:pt x="-508411" y="247144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47422"/>
                      <a:gd name="adj4" fmla="val -1659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「厂商」与「厂商帐号」需同时输入</a:t>
            </a: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845C577F-7EB2-4ECE-BEB4-B044FC217FE0}"/>
              </a:ext>
            </a:extLst>
          </p:cNvPr>
          <p:cNvSpPr/>
          <p:nvPr/>
        </p:nvSpPr>
        <p:spPr>
          <a:xfrm>
            <a:off x="2511134" y="4950526"/>
            <a:ext cx="9139000" cy="1133590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F9DDEA37-8835-4AD5-8D2B-840090EDA8F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6986"/>
          <a:stretch/>
        </p:blipFill>
        <p:spPr>
          <a:xfrm>
            <a:off x="917521" y="1261730"/>
            <a:ext cx="1405467" cy="4810652"/>
          </a:xfrm>
          <a:prstGeom prst="rect">
            <a:avLst/>
          </a:prstGeom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id="{73866EB8-6B14-4F9A-AA3B-AD90B2C05F57}"/>
              </a:ext>
            </a:extLst>
          </p:cNvPr>
          <p:cNvSpPr/>
          <p:nvPr/>
        </p:nvSpPr>
        <p:spPr>
          <a:xfrm>
            <a:off x="1058038" y="2580104"/>
            <a:ext cx="960978" cy="11853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04052D9-C7FC-4322-B357-20F633F0D3C4}"/>
              </a:ext>
            </a:extLst>
          </p:cNvPr>
          <p:cNvSpPr/>
          <p:nvPr/>
        </p:nvSpPr>
        <p:spPr>
          <a:xfrm>
            <a:off x="1252311" y="1315327"/>
            <a:ext cx="814529" cy="462674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02265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7238DA17-AFB6-431F-B501-0CA48ECCC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7" y="1265543"/>
            <a:ext cx="10800000" cy="4298591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00A1BE69-FBAA-4A4C-96AF-9DBE343B2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217501"/>
            <a:ext cx="10799999" cy="713833"/>
          </a:xfrm>
        </p:spPr>
        <p:txBody>
          <a:bodyPr/>
          <a:lstStyle/>
          <a:p>
            <a:pPr algn="ctr"/>
            <a:r>
              <a:rPr lang="zh-TW" altLang="en-US" dirty="0">
                <a:latin typeface="+mj-ea"/>
              </a:rPr>
              <a:t>玩家管理</a:t>
            </a:r>
            <a:r>
              <a:rPr lang="en-US" altLang="zh-TW" dirty="0">
                <a:latin typeface="+mj-ea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+mj-ea"/>
              </a:rPr>
              <a:t>下注纪录</a:t>
            </a:r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F42187E2-1128-4322-96CA-FECF6A3FF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5</a:t>
            </a:fld>
            <a:endParaRPr lang="zh-TW" altLang="en-US"/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0AD00F5F-D901-4D96-A35B-441F13A97D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4264" y="3542359"/>
            <a:ext cx="7850389" cy="2013308"/>
          </a:xfrm>
        </p:spPr>
        <p:txBody>
          <a:bodyPr>
            <a:noAutofit/>
          </a:bodyPr>
          <a:lstStyle/>
          <a:p>
            <a:pPr marL="180000" indent="0">
              <a:buNone/>
            </a:pPr>
            <a:r>
              <a:rPr lang="zh-TW" altLang="en-US" sz="1600" dirty="0">
                <a:solidFill>
                  <a:srgbClr val="00B0F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查询条件：</a:t>
            </a:r>
            <a:endParaRPr lang="en-US" altLang="zh-TW" sz="1600" dirty="0">
              <a:solidFill>
                <a:srgbClr val="00B0F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228600" indent="-228600" algn="just">
              <a:lnSpc>
                <a:spcPts val="5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单号：只能查询到一笔资料</a:t>
            </a:r>
          </a:p>
          <a:p>
            <a:pPr marL="228600" indent="-228600" algn="just">
              <a:lnSpc>
                <a:spcPts val="5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厂商：依厂商查询</a:t>
            </a:r>
          </a:p>
          <a:p>
            <a:pPr marL="228600" indent="-228600" algn="just">
              <a:lnSpc>
                <a:spcPts val="5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厂商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玩家帐号：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依厂商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玩家帐号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查询</a:t>
            </a:r>
            <a:endParaRPr lang="en-US" altLang="zh-TW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marL="228600" indent="-228600" algn="just">
              <a:lnSpc>
                <a:spcPts val="500"/>
              </a:lnSpc>
              <a:buFont typeface="+mj-lt"/>
              <a:buAutoNum type="arabicPeriod"/>
            </a:pP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游戏：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依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游戏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查询</a:t>
            </a:r>
            <a:endParaRPr lang="en-US" altLang="zh-TW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marL="228600" indent="-228600" algn="just">
              <a:lnSpc>
                <a:spcPts val="5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时间：依时间查询</a:t>
            </a:r>
          </a:p>
          <a:p>
            <a:pPr marL="228600" indent="-228600" algn="just">
              <a:lnSpc>
                <a:spcPts val="500"/>
              </a:lnSpc>
              <a:buFont typeface="+mj-lt"/>
              <a:buAutoNum type="arabicPeriod"/>
            </a:pP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时区：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依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时区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查询</a:t>
            </a:r>
            <a:endParaRPr lang="en-US" altLang="zh-CN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marL="228600" indent="-228600" algn="just">
              <a:lnSpc>
                <a:spcPts val="500"/>
              </a:lnSpc>
              <a:buFont typeface="+mj-lt"/>
              <a:buAutoNum type="arabicPeriod"/>
            </a:pP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有获奖：</a:t>
            </a:r>
            <a:r>
              <a:rPr lang="zh-CN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根据是否获奖进行查询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endParaRPr lang="zh-TW" altLang="en-US" sz="12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1CFAE90-7747-478C-B70A-F89AFCF645E7}"/>
              </a:ext>
            </a:extLst>
          </p:cNvPr>
          <p:cNvSpPr/>
          <p:nvPr/>
        </p:nvSpPr>
        <p:spPr>
          <a:xfrm>
            <a:off x="9771507" y="5020732"/>
            <a:ext cx="1709294" cy="414759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51EE568-0EAA-4498-BFDB-E2E8A88539CE}"/>
              </a:ext>
            </a:extLst>
          </p:cNvPr>
          <p:cNvSpPr/>
          <p:nvPr/>
        </p:nvSpPr>
        <p:spPr>
          <a:xfrm>
            <a:off x="964174" y="4461933"/>
            <a:ext cx="1203293" cy="1093734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7086A652-E0DF-44C3-9155-BEE32F09D4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6986"/>
          <a:stretch/>
        </p:blipFill>
        <p:spPr>
          <a:xfrm>
            <a:off x="922865" y="1274082"/>
            <a:ext cx="1296000" cy="428158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46750FA9-C89B-43C6-B29C-EB085CC4DB5F}"/>
              </a:ext>
            </a:extLst>
          </p:cNvPr>
          <p:cNvSpPr/>
          <p:nvPr/>
        </p:nvSpPr>
        <p:spPr>
          <a:xfrm>
            <a:off x="1059930" y="2564083"/>
            <a:ext cx="904336" cy="1029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AC9CDDB-AC2A-4D38-B1B9-FF89E1CDFF12}"/>
              </a:ext>
            </a:extLst>
          </p:cNvPr>
          <p:cNvSpPr/>
          <p:nvPr/>
        </p:nvSpPr>
        <p:spPr>
          <a:xfrm>
            <a:off x="1158555" y="1313492"/>
            <a:ext cx="814529" cy="430642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46579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F020966-3F7A-4B78-B3CE-B79CA59426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247411"/>
            <a:ext cx="10800000" cy="4363178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00A1BE69-FBAA-4A4C-96AF-9DBE343B2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217501"/>
            <a:ext cx="10799999" cy="713833"/>
          </a:xfrm>
        </p:spPr>
        <p:txBody>
          <a:bodyPr/>
          <a:lstStyle/>
          <a:p>
            <a:pPr algn="ctr"/>
            <a:r>
              <a:rPr lang="zh-TW" altLang="en-US" dirty="0">
                <a:latin typeface="+mj-ea"/>
              </a:rPr>
              <a:t>玩家管理</a:t>
            </a:r>
            <a:r>
              <a:rPr lang="en-US" altLang="zh-TW" dirty="0">
                <a:latin typeface="+mj-ea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+mj-ea"/>
              </a:rPr>
              <a:t>下注纪录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8BA8E69-AB7A-4258-B3E0-3A1184AA307E}"/>
              </a:ext>
            </a:extLst>
          </p:cNvPr>
          <p:cNvSpPr/>
          <p:nvPr/>
        </p:nvSpPr>
        <p:spPr>
          <a:xfrm>
            <a:off x="2586566" y="3177436"/>
            <a:ext cx="9021234" cy="2424686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44C912B8-8DA5-4BA6-B8CA-9823C40CDC3B}"/>
              </a:ext>
            </a:extLst>
          </p:cNvPr>
          <p:cNvSpPr txBox="1"/>
          <p:nvPr/>
        </p:nvSpPr>
        <p:spPr>
          <a:xfrm>
            <a:off x="7792386" y="3114077"/>
            <a:ext cx="3815414" cy="2551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有效投注：有效投注金额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总获奖：投注的中奖金额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Jackpot</a:t>
            </a: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：本次投注的 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Jackpot </a:t>
            </a: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金额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倍数：单注中奖倍数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控制类型：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正常</a:t>
            </a:r>
            <a:endParaRPr lang="zh-CN" altLang="en-US" sz="12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主游戏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得分</a:t>
            </a: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：主游戏奖金金额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小游戏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得分</a:t>
            </a: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小</a:t>
            </a: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游戏奖金金额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主游戏选项：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中奖项目</a:t>
            </a:r>
            <a:endParaRPr lang="en-US" altLang="zh-TW" sz="12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开盘结果</a:t>
            </a: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</a:t>
            </a:r>
            <a:r>
              <a:rPr lang="zh-TW" altLang="en-US" sz="1200" dirty="0">
                <a:effectLst/>
              </a:rPr>
              <a:t>该局游戏中奖画面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BF0B3B6-9376-4DC1-9610-ABD75519F723}"/>
              </a:ext>
            </a:extLst>
          </p:cNvPr>
          <p:cNvSpPr txBox="1"/>
          <p:nvPr/>
        </p:nvSpPr>
        <p:spPr>
          <a:xfrm>
            <a:off x="2552699" y="3106309"/>
            <a:ext cx="3842685" cy="2551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单号：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唯一值，</a:t>
            </a: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只能查询到一笔资料</a:t>
            </a:r>
            <a:endParaRPr lang="en-US" altLang="zh-TW" sz="12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玩家账户：账号代码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厂商：账号名称</a:t>
            </a:r>
            <a:r>
              <a:rPr lang="en-US" altLang="zh-CN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_</a:t>
            </a: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货币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厂商玩家账号：玩家唯一标识符（</a:t>
            </a:r>
            <a:r>
              <a:rPr lang="en-US" altLang="zh-CN" sz="1200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accountId</a:t>
            </a: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）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时间：</a:t>
            </a:r>
            <a:r>
              <a:rPr lang="en-US" altLang="zh-CN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Endround</a:t>
            </a:r>
            <a:r>
              <a:rPr lang="en-US" altLang="zh-CN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TW" altLang="en-US" sz="1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完成时间，即为 </a:t>
            </a:r>
            <a:r>
              <a:rPr lang="en-US" altLang="zh-CN" sz="1200" dirty="0" err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LogTime</a:t>
            </a:r>
            <a:endParaRPr lang="zh-CN" altLang="en-US" sz="12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游戏名称：游玩的游戏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结算前：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下注</a:t>
            </a: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前的金额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结算后：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下注</a:t>
            </a: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后的金额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下</a:t>
            </a: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注：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下</a:t>
            </a:r>
            <a:r>
              <a:rPr lang="zh-CN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注金额</a:t>
            </a:r>
            <a:endParaRPr lang="en-US" altLang="zh-TW" sz="12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40C2FD1-27B2-41EB-B45C-C172B32F8C3B}"/>
              </a:ext>
            </a:extLst>
          </p:cNvPr>
          <p:cNvSpPr/>
          <p:nvPr/>
        </p:nvSpPr>
        <p:spPr>
          <a:xfrm>
            <a:off x="939798" y="4470397"/>
            <a:ext cx="1193802" cy="1131725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B3442DE-B7BC-4703-823C-ADEC017FF97F}"/>
              </a:ext>
            </a:extLst>
          </p:cNvPr>
          <p:cNvSpPr/>
          <p:nvPr/>
        </p:nvSpPr>
        <p:spPr>
          <a:xfrm>
            <a:off x="2552699" y="2176964"/>
            <a:ext cx="9055102" cy="430769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293E78D-C04B-4A90-B98E-85A7F485A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6</a:t>
            </a:fld>
            <a:endParaRPr lang="zh-TW" altLang="en-US"/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02C8C567-9B74-44C6-A0DB-DB1187CE0A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6986"/>
          <a:stretch/>
        </p:blipFill>
        <p:spPr>
          <a:xfrm>
            <a:off x="931331" y="1255699"/>
            <a:ext cx="1296000" cy="4346423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EC07576A-AE63-43FA-8F56-6EB710AC76E8}"/>
              </a:ext>
            </a:extLst>
          </p:cNvPr>
          <p:cNvSpPr/>
          <p:nvPr/>
        </p:nvSpPr>
        <p:spPr>
          <a:xfrm>
            <a:off x="1066753" y="2573865"/>
            <a:ext cx="909356" cy="10160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3514818-093E-4407-BBFB-C93F9F4625F6}"/>
              </a:ext>
            </a:extLst>
          </p:cNvPr>
          <p:cNvSpPr/>
          <p:nvPr/>
        </p:nvSpPr>
        <p:spPr>
          <a:xfrm>
            <a:off x="1133120" y="1302830"/>
            <a:ext cx="892422" cy="525969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9891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8CB7F22D-E85D-4304-BE79-8EDEFA3ADB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706" y="1233132"/>
            <a:ext cx="10800000" cy="4345929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788AF5D4-0553-4B52-8E0E-3EF190D8EF5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0799999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>
                <a:latin typeface="+mj-ea"/>
              </a:rPr>
              <a:t>玩家管理</a:t>
            </a:r>
            <a:r>
              <a:rPr lang="en-US" altLang="zh-TW" dirty="0">
                <a:latin typeface="+mj-ea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+mj-ea"/>
              </a:rPr>
              <a:t>交易查询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C95185E-60F0-482D-81B2-8527EA5A15C9}"/>
              </a:ext>
            </a:extLst>
          </p:cNvPr>
          <p:cNvSpPr/>
          <p:nvPr/>
        </p:nvSpPr>
        <p:spPr>
          <a:xfrm>
            <a:off x="930486" y="4170675"/>
            <a:ext cx="1117600" cy="1395143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DD432EF-8DCB-449F-AB33-C160F63106D3}"/>
              </a:ext>
            </a:extLst>
          </p:cNvPr>
          <p:cNvSpPr/>
          <p:nvPr/>
        </p:nvSpPr>
        <p:spPr>
          <a:xfrm>
            <a:off x="9879719" y="4972972"/>
            <a:ext cx="1509642" cy="440267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80D04B13-B9C3-40E3-A4B9-8FE01D6ABBA4}"/>
              </a:ext>
            </a:extLst>
          </p:cNvPr>
          <p:cNvSpPr txBox="1"/>
          <p:nvPr/>
        </p:nvSpPr>
        <p:spPr>
          <a:xfrm>
            <a:off x="2192867" y="4993051"/>
            <a:ext cx="9519839" cy="400110"/>
          </a:xfrm>
          <a:custGeom>
            <a:avLst/>
            <a:gdLst>
              <a:gd name="connsiteX0" fmla="*/ 0 w 9519839"/>
              <a:gd name="connsiteY0" fmla="*/ 0 h 400110"/>
              <a:gd name="connsiteX1" fmla="*/ 309395 w 9519839"/>
              <a:gd name="connsiteY1" fmla="*/ 0 h 400110"/>
              <a:gd name="connsiteX2" fmla="*/ 1094781 w 9519839"/>
              <a:gd name="connsiteY2" fmla="*/ 0 h 400110"/>
              <a:gd name="connsiteX3" fmla="*/ 1594573 w 9519839"/>
              <a:gd name="connsiteY3" fmla="*/ 0 h 400110"/>
              <a:gd name="connsiteX4" fmla="*/ 2189563 w 9519839"/>
              <a:gd name="connsiteY4" fmla="*/ 0 h 400110"/>
              <a:gd name="connsiteX5" fmla="*/ 2974950 w 9519839"/>
              <a:gd name="connsiteY5" fmla="*/ 0 h 400110"/>
              <a:gd name="connsiteX6" fmla="*/ 3474741 w 9519839"/>
              <a:gd name="connsiteY6" fmla="*/ 0 h 400110"/>
              <a:gd name="connsiteX7" fmla="*/ 3879334 w 9519839"/>
              <a:gd name="connsiteY7" fmla="*/ 0 h 400110"/>
              <a:gd name="connsiteX8" fmla="*/ 4379126 w 9519839"/>
              <a:gd name="connsiteY8" fmla="*/ 0 h 400110"/>
              <a:gd name="connsiteX9" fmla="*/ 4878917 w 9519839"/>
              <a:gd name="connsiteY9" fmla="*/ 0 h 400110"/>
              <a:gd name="connsiteX10" fmla="*/ 5378709 w 9519839"/>
              <a:gd name="connsiteY10" fmla="*/ 0 h 400110"/>
              <a:gd name="connsiteX11" fmla="*/ 6068897 w 9519839"/>
              <a:gd name="connsiteY11" fmla="*/ 0 h 400110"/>
              <a:gd name="connsiteX12" fmla="*/ 6473491 w 9519839"/>
              <a:gd name="connsiteY12" fmla="*/ 0 h 400110"/>
              <a:gd name="connsiteX13" fmla="*/ 6782885 w 9519839"/>
              <a:gd name="connsiteY13" fmla="*/ 0 h 400110"/>
              <a:gd name="connsiteX14" fmla="*/ 7187478 w 9519839"/>
              <a:gd name="connsiteY14" fmla="*/ 0 h 400110"/>
              <a:gd name="connsiteX15" fmla="*/ 7496873 w 9519839"/>
              <a:gd name="connsiteY15" fmla="*/ 0 h 400110"/>
              <a:gd name="connsiteX16" fmla="*/ 7996665 w 9519839"/>
              <a:gd name="connsiteY16" fmla="*/ 0 h 400110"/>
              <a:gd name="connsiteX17" fmla="*/ 8782051 w 9519839"/>
              <a:gd name="connsiteY17" fmla="*/ 0 h 400110"/>
              <a:gd name="connsiteX18" fmla="*/ 9519839 w 9519839"/>
              <a:gd name="connsiteY18" fmla="*/ 0 h 400110"/>
              <a:gd name="connsiteX19" fmla="*/ 9519839 w 9519839"/>
              <a:gd name="connsiteY19" fmla="*/ 400110 h 400110"/>
              <a:gd name="connsiteX20" fmla="*/ 9020047 w 9519839"/>
              <a:gd name="connsiteY20" fmla="*/ 400110 h 400110"/>
              <a:gd name="connsiteX21" fmla="*/ 8234661 w 9519839"/>
              <a:gd name="connsiteY21" fmla="*/ 400110 h 400110"/>
              <a:gd name="connsiteX22" fmla="*/ 7830068 w 9519839"/>
              <a:gd name="connsiteY22" fmla="*/ 400110 h 400110"/>
              <a:gd name="connsiteX23" fmla="*/ 7330276 w 9519839"/>
              <a:gd name="connsiteY23" fmla="*/ 400110 h 400110"/>
              <a:gd name="connsiteX24" fmla="*/ 7020881 w 9519839"/>
              <a:gd name="connsiteY24" fmla="*/ 400110 h 400110"/>
              <a:gd name="connsiteX25" fmla="*/ 6521090 w 9519839"/>
              <a:gd name="connsiteY25" fmla="*/ 400110 h 400110"/>
              <a:gd name="connsiteX26" fmla="*/ 5830901 w 9519839"/>
              <a:gd name="connsiteY26" fmla="*/ 400110 h 400110"/>
              <a:gd name="connsiteX27" fmla="*/ 5140713 w 9519839"/>
              <a:gd name="connsiteY27" fmla="*/ 400110 h 400110"/>
              <a:gd name="connsiteX28" fmla="*/ 4545723 w 9519839"/>
              <a:gd name="connsiteY28" fmla="*/ 400110 h 400110"/>
              <a:gd name="connsiteX29" fmla="*/ 4141130 w 9519839"/>
              <a:gd name="connsiteY29" fmla="*/ 400110 h 400110"/>
              <a:gd name="connsiteX30" fmla="*/ 3546140 w 9519839"/>
              <a:gd name="connsiteY30" fmla="*/ 400110 h 400110"/>
              <a:gd name="connsiteX31" fmla="*/ 3141547 w 9519839"/>
              <a:gd name="connsiteY31" fmla="*/ 400110 h 400110"/>
              <a:gd name="connsiteX32" fmla="*/ 2546557 w 9519839"/>
              <a:gd name="connsiteY32" fmla="*/ 400110 h 400110"/>
              <a:gd name="connsiteX33" fmla="*/ 1761170 w 9519839"/>
              <a:gd name="connsiteY33" fmla="*/ 400110 h 400110"/>
              <a:gd name="connsiteX34" fmla="*/ 1451775 w 9519839"/>
              <a:gd name="connsiteY34" fmla="*/ 400110 h 400110"/>
              <a:gd name="connsiteX35" fmla="*/ 951984 w 9519839"/>
              <a:gd name="connsiteY35" fmla="*/ 400110 h 400110"/>
              <a:gd name="connsiteX36" fmla="*/ 0 w 9519839"/>
              <a:gd name="connsiteY36" fmla="*/ 400110 h 400110"/>
              <a:gd name="connsiteX37" fmla="*/ 0 w 9519839"/>
              <a:gd name="connsiteY37" fmla="*/ 0 h 40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9519839" h="400110" extrusionOk="0">
                <a:moveTo>
                  <a:pt x="0" y="0"/>
                </a:moveTo>
                <a:cubicBezTo>
                  <a:pt x="153879" y="-4250"/>
                  <a:pt x="218853" y="690"/>
                  <a:pt x="309395" y="0"/>
                </a:cubicBezTo>
                <a:cubicBezTo>
                  <a:pt x="399938" y="-690"/>
                  <a:pt x="796725" y="20190"/>
                  <a:pt x="1094781" y="0"/>
                </a:cubicBezTo>
                <a:cubicBezTo>
                  <a:pt x="1392837" y="-20190"/>
                  <a:pt x="1362093" y="26834"/>
                  <a:pt x="1594573" y="0"/>
                </a:cubicBezTo>
                <a:cubicBezTo>
                  <a:pt x="1827053" y="-26834"/>
                  <a:pt x="1974747" y="64483"/>
                  <a:pt x="2189563" y="0"/>
                </a:cubicBezTo>
                <a:cubicBezTo>
                  <a:pt x="2404379" y="-64483"/>
                  <a:pt x="2669116" y="92320"/>
                  <a:pt x="2974950" y="0"/>
                </a:cubicBezTo>
                <a:cubicBezTo>
                  <a:pt x="3280784" y="-92320"/>
                  <a:pt x="3357169" y="50533"/>
                  <a:pt x="3474741" y="0"/>
                </a:cubicBezTo>
                <a:cubicBezTo>
                  <a:pt x="3592313" y="-50533"/>
                  <a:pt x="3731959" y="15022"/>
                  <a:pt x="3879334" y="0"/>
                </a:cubicBezTo>
                <a:cubicBezTo>
                  <a:pt x="4026709" y="-15022"/>
                  <a:pt x="4143605" y="9337"/>
                  <a:pt x="4379126" y="0"/>
                </a:cubicBezTo>
                <a:cubicBezTo>
                  <a:pt x="4614647" y="-9337"/>
                  <a:pt x="4765494" y="59412"/>
                  <a:pt x="4878917" y="0"/>
                </a:cubicBezTo>
                <a:cubicBezTo>
                  <a:pt x="4992340" y="-59412"/>
                  <a:pt x="5144879" y="4397"/>
                  <a:pt x="5378709" y="0"/>
                </a:cubicBezTo>
                <a:cubicBezTo>
                  <a:pt x="5612539" y="-4397"/>
                  <a:pt x="5788928" y="14804"/>
                  <a:pt x="6068897" y="0"/>
                </a:cubicBezTo>
                <a:cubicBezTo>
                  <a:pt x="6348866" y="-14804"/>
                  <a:pt x="6376123" y="4331"/>
                  <a:pt x="6473491" y="0"/>
                </a:cubicBezTo>
                <a:cubicBezTo>
                  <a:pt x="6570859" y="-4331"/>
                  <a:pt x="6647139" y="11058"/>
                  <a:pt x="6782885" y="0"/>
                </a:cubicBezTo>
                <a:cubicBezTo>
                  <a:pt x="6918631" y="-11058"/>
                  <a:pt x="7066072" y="21116"/>
                  <a:pt x="7187478" y="0"/>
                </a:cubicBezTo>
                <a:cubicBezTo>
                  <a:pt x="7308884" y="-21116"/>
                  <a:pt x="7418541" y="35531"/>
                  <a:pt x="7496873" y="0"/>
                </a:cubicBezTo>
                <a:cubicBezTo>
                  <a:pt x="7575206" y="-35531"/>
                  <a:pt x="7760286" y="53753"/>
                  <a:pt x="7996665" y="0"/>
                </a:cubicBezTo>
                <a:cubicBezTo>
                  <a:pt x="8233044" y="-53753"/>
                  <a:pt x="8523473" y="62773"/>
                  <a:pt x="8782051" y="0"/>
                </a:cubicBezTo>
                <a:cubicBezTo>
                  <a:pt x="9040629" y="-62773"/>
                  <a:pt x="9329831" y="8040"/>
                  <a:pt x="9519839" y="0"/>
                </a:cubicBezTo>
                <a:cubicBezTo>
                  <a:pt x="9543351" y="147679"/>
                  <a:pt x="9499870" y="200503"/>
                  <a:pt x="9519839" y="400110"/>
                </a:cubicBezTo>
                <a:cubicBezTo>
                  <a:pt x="9296128" y="449282"/>
                  <a:pt x="9189158" y="399662"/>
                  <a:pt x="9020047" y="400110"/>
                </a:cubicBezTo>
                <a:cubicBezTo>
                  <a:pt x="8850936" y="400558"/>
                  <a:pt x="8541587" y="330053"/>
                  <a:pt x="8234661" y="400110"/>
                </a:cubicBezTo>
                <a:cubicBezTo>
                  <a:pt x="7927735" y="470167"/>
                  <a:pt x="7973189" y="395905"/>
                  <a:pt x="7830068" y="400110"/>
                </a:cubicBezTo>
                <a:cubicBezTo>
                  <a:pt x="7686947" y="404315"/>
                  <a:pt x="7507116" y="348809"/>
                  <a:pt x="7330276" y="400110"/>
                </a:cubicBezTo>
                <a:cubicBezTo>
                  <a:pt x="7153436" y="451411"/>
                  <a:pt x="7119235" y="375468"/>
                  <a:pt x="7020881" y="400110"/>
                </a:cubicBezTo>
                <a:cubicBezTo>
                  <a:pt x="6922528" y="424752"/>
                  <a:pt x="6658995" y="344334"/>
                  <a:pt x="6521090" y="400110"/>
                </a:cubicBezTo>
                <a:cubicBezTo>
                  <a:pt x="6383185" y="455886"/>
                  <a:pt x="6054174" y="368161"/>
                  <a:pt x="5830901" y="400110"/>
                </a:cubicBezTo>
                <a:cubicBezTo>
                  <a:pt x="5607628" y="432059"/>
                  <a:pt x="5350668" y="398995"/>
                  <a:pt x="5140713" y="400110"/>
                </a:cubicBezTo>
                <a:cubicBezTo>
                  <a:pt x="4930758" y="401225"/>
                  <a:pt x="4819549" y="368145"/>
                  <a:pt x="4545723" y="400110"/>
                </a:cubicBezTo>
                <a:cubicBezTo>
                  <a:pt x="4271897" y="432075"/>
                  <a:pt x="4233340" y="385107"/>
                  <a:pt x="4141130" y="400110"/>
                </a:cubicBezTo>
                <a:cubicBezTo>
                  <a:pt x="4048920" y="415113"/>
                  <a:pt x="3837916" y="384350"/>
                  <a:pt x="3546140" y="400110"/>
                </a:cubicBezTo>
                <a:cubicBezTo>
                  <a:pt x="3254364" y="415870"/>
                  <a:pt x="3321953" y="352508"/>
                  <a:pt x="3141547" y="400110"/>
                </a:cubicBezTo>
                <a:cubicBezTo>
                  <a:pt x="2961141" y="447712"/>
                  <a:pt x="2694457" y="373482"/>
                  <a:pt x="2546557" y="400110"/>
                </a:cubicBezTo>
                <a:cubicBezTo>
                  <a:pt x="2398657" y="426738"/>
                  <a:pt x="2086685" y="339313"/>
                  <a:pt x="1761170" y="400110"/>
                </a:cubicBezTo>
                <a:cubicBezTo>
                  <a:pt x="1435655" y="460907"/>
                  <a:pt x="1561861" y="379072"/>
                  <a:pt x="1451775" y="400110"/>
                </a:cubicBezTo>
                <a:cubicBezTo>
                  <a:pt x="1341690" y="421148"/>
                  <a:pt x="1192297" y="366591"/>
                  <a:pt x="951984" y="400110"/>
                </a:cubicBezTo>
                <a:cubicBezTo>
                  <a:pt x="711671" y="433629"/>
                  <a:pt x="317098" y="398933"/>
                  <a:pt x="0" y="400110"/>
                </a:cubicBezTo>
                <a:cubicBezTo>
                  <a:pt x="-10577" y="250533"/>
                  <a:pt x="42734" y="106000"/>
                  <a:pt x="0" y="0"/>
                </a:cubicBezTo>
                <a:close/>
              </a:path>
            </a:pathLst>
          </a:custGeom>
          <a:noFill/>
          <a:ln cap="rnd">
            <a:noFill/>
            <a:round/>
            <a:extLst>
              <a:ext uri="{C807C97D-BFC1-408E-A445-0C87EB9F89A2}">
                <ask:lineSketchStyleProps xmlns:ask="http://schemas.microsoft.com/office/drawing/2018/sketchyshapes" sd="320302369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仅限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CN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转账钱包</a:t>
            </a:r>
            <a:r>
              <a:rPr lang="zh-TW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CN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查询</a:t>
            </a: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3DC6060D-13D4-49D4-8B53-997A36E18D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08" b="-1"/>
          <a:stretch/>
        </p:blipFill>
        <p:spPr>
          <a:xfrm>
            <a:off x="3159179" y="1769719"/>
            <a:ext cx="870954" cy="68771"/>
          </a:xfrm>
          <a:prstGeom prst="rect">
            <a:avLst/>
          </a:prstGeom>
          <a:ln>
            <a:noFill/>
          </a:ln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34CD8F20-252D-4B7D-B117-4E9350D7A2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08" b="-1"/>
          <a:stretch/>
        </p:blipFill>
        <p:spPr>
          <a:xfrm>
            <a:off x="4636302" y="4200100"/>
            <a:ext cx="875498" cy="659766"/>
          </a:xfrm>
          <a:prstGeom prst="rect">
            <a:avLst/>
          </a:prstGeom>
          <a:ln>
            <a:noFill/>
          </a:ln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183F778-943E-43C4-91AA-460DDB8A9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7</a:t>
            </a:fld>
            <a:endParaRPr lang="zh-TW" altLang="en-US"/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A95B2743-39FB-4D45-905F-B4597F1D8C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08" b="-1"/>
          <a:stretch/>
        </p:blipFill>
        <p:spPr>
          <a:xfrm>
            <a:off x="2481845" y="2743255"/>
            <a:ext cx="964355" cy="93078"/>
          </a:xfrm>
          <a:prstGeom prst="rect">
            <a:avLst/>
          </a:prstGeom>
          <a:ln>
            <a:noFill/>
          </a:ln>
        </p:spPr>
      </p:pic>
      <p:pic>
        <p:nvPicPr>
          <p:cNvPr id="15" name="圖片 14">
            <a:extLst>
              <a:ext uri="{FF2B5EF4-FFF2-40B4-BE49-F238E27FC236}">
                <a16:creationId xmlns:a16="http://schemas.microsoft.com/office/drawing/2014/main" id="{17563FB5-71AE-40AA-9D62-B53880B4C75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6986"/>
          <a:stretch/>
        </p:blipFill>
        <p:spPr>
          <a:xfrm>
            <a:off x="921173" y="1246565"/>
            <a:ext cx="1152000" cy="386348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1867E47-5CFC-4256-9280-99324A166DB3}"/>
              </a:ext>
            </a:extLst>
          </p:cNvPr>
          <p:cNvSpPr/>
          <p:nvPr/>
        </p:nvSpPr>
        <p:spPr>
          <a:xfrm>
            <a:off x="1026849" y="1278939"/>
            <a:ext cx="940648" cy="409617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84C63A2-8525-48A9-855D-F446E3EDB1E0}"/>
              </a:ext>
            </a:extLst>
          </p:cNvPr>
          <p:cNvSpPr/>
          <p:nvPr/>
        </p:nvSpPr>
        <p:spPr>
          <a:xfrm>
            <a:off x="1044610" y="2517828"/>
            <a:ext cx="792658" cy="10683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428377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圖片 16">
            <a:extLst>
              <a:ext uri="{FF2B5EF4-FFF2-40B4-BE49-F238E27FC236}">
                <a16:creationId xmlns:a16="http://schemas.microsoft.com/office/drawing/2014/main" id="{F77DDDAF-8627-4F25-AE7A-6A2271B82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706" y="1233132"/>
            <a:ext cx="10800000" cy="4345929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788AF5D4-0553-4B52-8E0E-3EF190D8EF5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0799999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>
                <a:latin typeface="+mj-ea"/>
              </a:rPr>
              <a:t>玩家管理</a:t>
            </a:r>
            <a:r>
              <a:rPr lang="en-US" altLang="zh-TW" dirty="0">
                <a:latin typeface="+mj-ea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+mj-ea"/>
              </a:rPr>
              <a:t>交易查询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DDED6DBF-ED7B-4DBE-B4ED-441791509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8</a:t>
            </a:fld>
            <a:endParaRPr lang="zh-TW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1AE4FBD-A8BC-4655-96EB-B4AEA3E4B888}"/>
              </a:ext>
            </a:extLst>
          </p:cNvPr>
          <p:cNvSpPr/>
          <p:nvPr/>
        </p:nvSpPr>
        <p:spPr>
          <a:xfrm>
            <a:off x="2233464" y="1467394"/>
            <a:ext cx="9416669" cy="4111667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20" name="圖片 19">
            <a:extLst>
              <a:ext uri="{FF2B5EF4-FFF2-40B4-BE49-F238E27FC236}">
                <a16:creationId xmlns:a16="http://schemas.microsoft.com/office/drawing/2014/main" id="{AF9388A5-0E23-4767-BB64-A9F8D1D56C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37" t="64044" r="7086" b="15695"/>
          <a:stretch/>
        </p:blipFill>
        <p:spPr>
          <a:xfrm>
            <a:off x="2263864" y="1577778"/>
            <a:ext cx="8669866" cy="888688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7980F133-8A75-4D05-8177-7BF090FEB010}"/>
              </a:ext>
            </a:extLst>
          </p:cNvPr>
          <p:cNvSpPr txBox="1"/>
          <p:nvPr/>
        </p:nvSpPr>
        <p:spPr>
          <a:xfrm>
            <a:off x="2263864" y="2591168"/>
            <a:ext cx="3933736" cy="1997406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第三方订单号：转账钱包订单号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订单号：我方订单号唯一代码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转账方向：转入或转出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厂商：账号名称</a:t>
            </a:r>
            <a:r>
              <a:rPr lang="en-US" altLang="zh-CN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_</a:t>
            </a: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货币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厂商玩家账号：玩家唯一标识符（</a:t>
            </a:r>
            <a:r>
              <a:rPr lang="en-US" altLang="zh-CN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accountId</a:t>
            </a:r>
            <a:r>
              <a:rPr lang="en-US" altLang="zh-CN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）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玩家</a:t>
            </a:r>
            <a:r>
              <a:rPr lang="en-US" altLang="zh-CN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ID</a:t>
            </a: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：我方生成的唯一账号代码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储值金额：转入</a:t>
            </a:r>
            <a:r>
              <a:rPr lang="zh-TW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或</a:t>
            </a: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转出的金额</a:t>
            </a:r>
            <a:endParaRPr lang="en-US" altLang="zh-TW" sz="1200" dirty="0">
              <a:latin typeface="微軟正黑體 (標題)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03AB00EE-7496-4623-89BE-CB1F558AA20F}"/>
              </a:ext>
            </a:extLst>
          </p:cNvPr>
          <p:cNvSpPr txBox="1"/>
          <p:nvPr/>
        </p:nvSpPr>
        <p:spPr>
          <a:xfrm>
            <a:off x="6941798" y="2568264"/>
            <a:ext cx="3933736" cy="1997406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 marL="180000" indent="-180000">
              <a:lnSpc>
                <a:spcPct val="150000"/>
              </a:lnSpc>
              <a:buFont typeface="+mj-lt"/>
              <a:buAutoNum type="arabicPeriod" startAt="8"/>
            </a:pP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转账类型：转账钱包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 startAt="8"/>
            </a:pP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订单状态：完成</a:t>
            </a:r>
            <a:r>
              <a:rPr lang="en-US" altLang="zh-CN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/</a:t>
            </a: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失败</a:t>
            </a:r>
            <a:r>
              <a:rPr lang="en-US" altLang="zh-CN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/</a:t>
            </a: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处理中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 startAt="8"/>
            </a:pP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回调检查：积分已转帐给玩家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 startAt="8"/>
            </a:pP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版本号：</a:t>
            </a:r>
            <a:r>
              <a:rPr lang="en-US" altLang="zh-TW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1.0</a:t>
            </a:r>
            <a:endParaRPr lang="zh-CN" altLang="en-US" sz="1200" dirty="0">
              <a:latin typeface="微軟正黑體 (標題)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marL="180000" indent="-180000">
              <a:lnSpc>
                <a:spcPct val="150000"/>
              </a:lnSpc>
              <a:buFont typeface="+mj-lt"/>
              <a:buAutoNum type="arabicPeriod" startAt="8"/>
            </a:pP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订单日期：订单创建日期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 startAt="8"/>
            </a:pP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响应日期：订单完成日期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 startAt="8"/>
            </a:pP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客户端</a:t>
            </a:r>
            <a:r>
              <a:rPr lang="en-US" altLang="zh-CN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IP</a:t>
            </a: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：客户端登录的</a:t>
            </a:r>
            <a:r>
              <a:rPr lang="en-US" altLang="zh-CN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IP</a:t>
            </a:r>
            <a:r>
              <a:rPr lang="zh-CN" altLang="en-US" sz="1200" dirty="0">
                <a:latin typeface="微軟正黑體 (標題)"/>
                <a:ea typeface="微軟正黑體" panose="020B0604030504040204" pitchFamily="34" charset="-120"/>
                <a:cs typeface="Arial" panose="020B0604020202020204" pitchFamily="34" charset="0"/>
              </a:rPr>
              <a:t>位置</a:t>
            </a:r>
            <a:endParaRPr lang="zh-TW" altLang="en-US" sz="1200" dirty="0">
              <a:latin typeface="微軟正黑體 (標題)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B3BC53DE-76B7-4BD0-A800-F3849B4D77E6}"/>
              </a:ext>
            </a:extLst>
          </p:cNvPr>
          <p:cNvSpPr/>
          <p:nvPr/>
        </p:nvSpPr>
        <p:spPr>
          <a:xfrm>
            <a:off x="2263864" y="1569311"/>
            <a:ext cx="8669866" cy="897156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B7D204F-52D2-40AB-B532-0BEC4CE9983B}"/>
              </a:ext>
            </a:extLst>
          </p:cNvPr>
          <p:cNvSpPr/>
          <p:nvPr/>
        </p:nvSpPr>
        <p:spPr>
          <a:xfrm>
            <a:off x="955884" y="4172984"/>
            <a:ext cx="1059181" cy="1392834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文字方塊 28">
            <a:extLst>
              <a:ext uri="{FF2B5EF4-FFF2-40B4-BE49-F238E27FC236}">
                <a16:creationId xmlns:a16="http://schemas.microsoft.com/office/drawing/2014/main" id="{AA06238B-84EE-4D1F-8B49-02A57ED14BF6}"/>
              </a:ext>
            </a:extLst>
          </p:cNvPr>
          <p:cNvSpPr txBox="1"/>
          <p:nvPr/>
        </p:nvSpPr>
        <p:spPr>
          <a:xfrm>
            <a:off x="2192867" y="4993051"/>
            <a:ext cx="7122583" cy="400110"/>
          </a:xfrm>
          <a:custGeom>
            <a:avLst/>
            <a:gdLst>
              <a:gd name="connsiteX0" fmla="*/ 0 w 7122583"/>
              <a:gd name="connsiteY0" fmla="*/ 0 h 400110"/>
              <a:gd name="connsiteX1" fmla="*/ 379871 w 7122583"/>
              <a:gd name="connsiteY1" fmla="*/ 0 h 400110"/>
              <a:gd name="connsiteX2" fmla="*/ 1115871 w 7122583"/>
              <a:gd name="connsiteY2" fmla="*/ 0 h 400110"/>
              <a:gd name="connsiteX3" fmla="*/ 1638194 w 7122583"/>
              <a:gd name="connsiteY3" fmla="*/ 0 h 400110"/>
              <a:gd name="connsiteX4" fmla="*/ 2231743 w 7122583"/>
              <a:gd name="connsiteY4" fmla="*/ 0 h 400110"/>
              <a:gd name="connsiteX5" fmla="*/ 2967743 w 7122583"/>
              <a:gd name="connsiteY5" fmla="*/ 0 h 400110"/>
              <a:gd name="connsiteX6" fmla="*/ 3490066 w 7122583"/>
              <a:gd name="connsiteY6" fmla="*/ 0 h 400110"/>
              <a:gd name="connsiteX7" fmla="*/ 3941163 w 7122583"/>
              <a:gd name="connsiteY7" fmla="*/ 0 h 400110"/>
              <a:gd name="connsiteX8" fmla="*/ 4463485 w 7122583"/>
              <a:gd name="connsiteY8" fmla="*/ 0 h 400110"/>
              <a:gd name="connsiteX9" fmla="*/ 4985808 w 7122583"/>
              <a:gd name="connsiteY9" fmla="*/ 0 h 400110"/>
              <a:gd name="connsiteX10" fmla="*/ 5508131 w 7122583"/>
              <a:gd name="connsiteY10" fmla="*/ 0 h 400110"/>
              <a:gd name="connsiteX11" fmla="*/ 6172905 w 7122583"/>
              <a:gd name="connsiteY11" fmla="*/ 0 h 400110"/>
              <a:gd name="connsiteX12" fmla="*/ 7122583 w 7122583"/>
              <a:gd name="connsiteY12" fmla="*/ 0 h 400110"/>
              <a:gd name="connsiteX13" fmla="*/ 7122583 w 7122583"/>
              <a:gd name="connsiteY13" fmla="*/ 400110 h 400110"/>
              <a:gd name="connsiteX14" fmla="*/ 6457809 w 7122583"/>
              <a:gd name="connsiteY14" fmla="*/ 400110 h 400110"/>
              <a:gd name="connsiteX15" fmla="*/ 5721808 w 7122583"/>
              <a:gd name="connsiteY15" fmla="*/ 400110 h 400110"/>
              <a:gd name="connsiteX16" fmla="*/ 5341937 w 7122583"/>
              <a:gd name="connsiteY16" fmla="*/ 400110 h 400110"/>
              <a:gd name="connsiteX17" fmla="*/ 4677163 w 7122583"/>
              <a:gd name="connsiteY17" fmla="*/ 400110 h 400110"/>
              <a:gd name="connsiteX18" fmla="*/ 4083614 w 7122583"/>
              <a:gd name="connsiteY18" fmla="*/ 400110 h 400110"/>
              <a:gd name="connsiteX19" fmla="*/ 3561292 w 7122583"/>
              <a:gd name="connsiteY19" fmla="*/ 400110 h 400110"/>
              <a:gd name="connsiteX20" fmla="*/ 3110195 w 7122583"/>
              <a:gd name="connsiteY20" fmla="*/ 400110 h 400110"/>
              <a:gd name="connsiteX21" fmla="*/ 2374194 w 7122583"/>
              <a:gd name="connsiteY21" fmla="*/ 400110 h 400110"/>
              <a:gd name="connsiteX22" fmla="*/ 1923097 w 7122583"/>
              <a:gd name="connsiteY22" fmla="*/ 400110 h 400110"/>
              <a:gd name="connsiteX23" fmla="*/ 1400775 w 7122583"/>
              <a:gd name="connsiteY23" fmla="*/ 400110 h 400110"/>
              <a:gd name="connsiteX24" fmla="*/ 1020904 w 7122583"/>
              <a:gd name="connsiteY24" fmla="*/ 400110 h 400110"/>
              <a:gd name="connsiteX25" fmla="*/ 0 w 7122583"/>
              <a:gd name="connsiteY25" fmla="*/ 400110 h 400110"/>
              <a:gd name="connsiteX26" fmla="*/ 0 w 7122583"/>
              <a:gd name="connsiteY26" fmla="*/ 0 h 40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122583" h="400110" extrusionOk="0">
                <a:moveTo>
                  <a:pt x="0" y="0"/>
                </a:moveTo>
                <a:cubicBezTo>
                  <a:pt x="173296" y="-942"/>
                  <a:pt x="193211" y="23142"/>
                  <a:pt x="379871" y="0"/>
                </a:cubicBezTo>
                <a:cubicBezTo>
                  <a:pt x="566531" y="-23142"/>
                  <a:pt x="961451" y="24286"/>
                  <a:pt x="1115871" y="0"/>
                </a:cubicBezTo>
                <a:cubicBezTo>
                  <a:pt x="1270291" y="-24286"/>
                  <a:pt x="1482969" y="48416"/>
                  <a:pt x="1638194" y="0"/>
                </a:cubicBezTo>
                <a:cubicBezTo>
                  <a:pt x="1793419" y="-48416"/>
                  <a:pt x="1971212" y="45206"/>
                  <a:pt x="2231743" y="0"/>
                </a:cubicBezTo>
                <a:cubicBezTo>
                  <a:pt x="2492274" y="-45206"/>
                  <a:pt x="2650028" y="42678"/>
                  <a:pt x="2967743" y="0"/>
                </a:cubicBezTo>
                <a:cubicBezTo>
                  <a:pt x="3285458" y="-42678"/>
                  <a:pt x="3363272" y="53432"/>
                  <a:pt x="3490066" y="0"/>
                </a:cubicBezTo>
                <a:cubicBezTo>
                  <a:pt x="3616860" y="-53432"/>
                  <a:pt x="3722244" y="22906"/>
                  <a:pt x="3941163" y="0"/>
                </a:cubicBezTo>
                <a:cubicBezTo>
                  <a:pt x="4160082" y="-22906"/>
                  <a:pt x="4317593" y="18645"/>
                  <a:pt x="4463485" y="0"/>
                </a:cubicBezTo>
                <a:cubicBezTo>
                  <a:pt x="4609377" y="-18645"/>
                  <a:pt x="4881033" y="18369"/>
                  <a:pt x="4985808" y="0"/>
                </a:cubicBezTo>
                <a:cubicBezTo>
                  <a:pt x="5090583" y="-18369"/>
                  <a:pt x="5371899" y="51649"/>
                  <a:pt x="5508131" y="0"/>
                </a:cubicBezTo>
                <a:cubicBezTo>
                  <a:pt x="5644363" y="-51649"/>
                  <a:pt x="5934098" y="20390"/>
                  <a:pt x="6172905" y="0"/>
                </a:cubicBezTo>
                <a:cubicBezTo>
                  <a:pt x="6411712" y="-20390"/>
                  <a:pt x="6747210" y="102528"/>
                  <a:pt x="7122583" y="0"/>
                </a:cubicBezTo>
                <a:cubicBezTo>
                  <a:pt x="7156510" y="164617"/>
                  <a:pt x="7089266" y="251134"/>
                  <a:pt x="7122583" y="400110"/>
                </a:cubicBezTo>
                <a:cubicBezTo>
                  <a:pt x="6866412" y="431261"/>
                  <a:pt x="6768823" y="364562"/>
                  <a:pt x="6457809" y="400110"/>
                </a:cubicBezTo>
                <a:cubicBezTo>
                  <a:pt x="6146795" y="435658"/>
                  <a:pt x="5921911" y="328972"/>
                  <a:pt x="5721808" y="400110"/>
                </a:cubicBezTo>
                <a:cubicBezTo>
                  <a:pt x="5521705" y="471248"/>
                  <a:pt x="5499418" y="359485"/>
                  <a:pt x="5341937" y="400110"/>
                </a:cubicBezTo>
                <a:cubicBezTo>
                  <a:pt x="5184456" y="440735"/>
                  <a:pt x="4989341" y="339195"/>
                  <a:pt x="4677163" y="400110"/>
                </a:cubicBezTo>
                <a:cubicBezTo>
                  <a:pt x="4364985" y="461025"/>
                  <a:pt x="4206065" y="329969"/>
                  <a:pt x="4083614" y="400110"/>
                </a:cubicBezTo>
                <a:cubicBezTo>
                  <a:pt x="3961163" y="470251"/>
                  <a:pt x="3708899" y="354609"/>
                  <a:pt x="3561292" y="400110"/>
                </a:cubicBezTo>
                <a:cubicBezTo>
                  <a:pt x="3413685" y="445611"/>
                  <a:pt x="3293923" y="358020"/>
                  <a:pt x="3110195" y="400110"/>
                </a:cubicBezTo>
                <a:cubicBezTo>
                  <a:pt x="2926467" y="442200"/>
                  <a:pt x="2597137" y="373749"/>
                  <a:pt x="2374194" y="400110"/>
                </a:cubicBezTo>
                <a:cubicBezTo>
                  <a:pt x="2151251" y="426471"/>
                  <a:pt x="2138618" y="395452"/>
                  <a:pt x="1923097" y="400110"/>
                </a:cubicBezTo>
                <a:cubicBezTo>
                  <a:pt x="1707576" y="404768"/>
                  <a:pt x="1568546" y="383606"/>
                  <a:pt x="1400775" y="400110"/>
                </a:cubicBezTo>
                <a:cubicBezTo>
                  <a:pt x="1233004" y="416614"/>
                  <a:pt x="1139515" y="369149"/>
                  <a:pt x="1020904" y="400110"/>
                </a:cubicBezTo>
                <a:cubicBezTo>
                  <a:pt x="902293" y="431071"/>
                  <a:pt x="484329" y="334461"/>
                  <a:pt x="0" y="400110"/>
                </a:cubicBezTo>
                <a:cubicBezTo>
                  <a:pt x="-282" y="219831"/>
                  <a:pt x="30598" y="165663"/>
                  <a:pt x="0" y="0"/>
                </a:cubicBezTo>
                <a:close/>
              </a:path>
            </a:pathLst>
          </a:custGeom>
          <a:noFill/>
          <a:ln cap="rnd">
            <a:noFill/>
            <a:round/>
            <a:extLst>
              <a:ext uri="{C807C97D-BFC1-408E-A445-0C87EB9F89A2}">
                <ask:lineSketchStyleProps xmlns:ask="http://schemas.microsoft.com/office/drawing/2018/sketchyshapes" sd="320302369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仅限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CN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转账钱包</a:t>
            </a:r>
            <a:r>
              <a:rPr lang="zh-TW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CN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查询</a:t>
            </a: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53D07069-50BE-46AD-8D82-6D99EB9EFD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6986"/>
          <a:stretch/>
        </p:blipFill>
        <p:spPr>
          <a:xfrm>
            <a:off x="921173" y="1240630"/>
            <a:ext cx="1152000" cy="3863487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52C7C45E-0FAF-4ECC-944A-1BD5E0B72CD4}"/>
              </a:ext>
            </a:extLst>
          </p:cNvPr>
          <p:cNvSpPr/>
          <p:nvPr/>
        </p:nvSpPr>
        <p:spPr>
          <a:xfrm>
            <a:off x="1053664" y="2525735"/>
            <a:ext cx="792069" cy="8236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D08E0B1-4FAB-4818-969D-32CC971722B7}"/>
              </a:ext>
            </a:extLst>
          </p:cNvPr>
          <p:cNvSpPr/>
          <p:nvPr/>
        </p:nvSpPr>
        <p:spPr>
          <a:xfrm>
            <a:off x="1020403" y="1275248"/>
            <a:ext cx="940648" cy="409617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8260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438F7613-E0E7-41D1-9173-737FD6D8B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237386"/>
            <a:ext cx="10800000" cy="4332426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788AF5D4-0553-4B52-8E0E-3EF190D8EF5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0799999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dirty="0">
                <a:latin typeface="+mj-ea"/>
              </a:rPr>
              <a:t>玩家管理</a:t>
            </a:r>
            <a:r>
              <a:rPr lang="en-US" altLang="zh-TW" dirty="0">
                <a:latin typeface="+mj-ea"/>
              </a:rPr>
              <a:t>-</a:t>
            </a:r>
            <a:r>
              <a:rPr lang="zh-TW" altLang="en-US" dirty="0">
                <a:solidFill>
                  <a:schemeClr val="accent1"/>
                </a:solidFill>
                <a:latin typeface="+mj-ea"/>
              </a:rPr>
              <a:t>开金币纪录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1867E47-5CFC-4256-9280-99324A166DB3}"/>
              </a:ext>
            </a:extLst>
          </p:cNvPr>
          <p:cNvSpPr/>
          <p:nvPr/>
        </p:nvSpPr>
        <p:spPr>
          <a:xfrm>
            <a:off x="1142999" y="1266952"/>
            <a:ext cx="719668" cy="477181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56C4895-360F-4BAE-91FF-B23B8F775B45}"/>
              </a:ext>
            </a:extLst>
          </p:cNvPr>
          <p:cNvSpPr/>
          <p:nvPr/>
        </p:nvSpPr>
        <p:spPr>
          <a:xfrm>
            <a:off x="931333" y="4169828"/>
            <a:ext cx="1083734" cy="1395819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65844A2-4D9C-4088-8FC2-A0F6A6512AF7}"/>
              </a:ext>
            </a:extLst>
          </p:cNvPr>
          <p:cNvSpPr/>
          <p:nvPr/>
        </p:nvSpPr>
        <p:spPr>
          <a:xfrm>
            <a:off x="1040241" y="2950630"/>
            <a:ext cx="870957" cy="11430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2E61A7D5-686A-4DFC-92B9-3F472933F7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08" b="-1"/>
          <a:stretch/>
        </p:blipFill>
        <p:spPr>
          <a:xfrm>
            <a:off x="2827866" y="1947330"/>
            <a:ext cx="857111" cy="76201"/>
          </a:xfrm>
          <a:prstGeom prst="rect">
            <a:avLst/>
          </a:prstGeom>
          <a:ln>
            <a:noFill/>
          </a:ln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BB0137B-05F5-48EA-829E-430508624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9</a:t>
            </a:fld>
            <a:endParaRPr lang="zh-TW" altLang="en-US"/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FF9C60DE-39ED-41C8-9BF7-24C53BF435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08" b="-1"/>
          <a:stretch/>
        </p:blipFill>
        <p:spPr>
          <a:xfrm>
            <a:off x="2692400" y="2940045"/>
            <a:ext cx="770467" cy="658287"/>
          </a:xfrm>
          <a:prstGeom prst="rect">
            <a:avLst/>
          </a:prstGeom>
          <a:ln>
            <a:noFill/>
          </a:ln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A5AE562E-8DB9-4B47-AC7A-DCB38DD5F72B}"/>
              </a:ext>
            </a:extLst>
          </p:cNvPr>
          <p:cNvSpPr txBox="1"/>
          <p:nvPr/>
        </p:nvSpPr>
        <p:spPr>
          <a:xfrm>
            <a:off x="2192868" y="4967650"/>
            <a:ext cx="6172200" cy="400110"/>
          </a:xfrm>
          <a:custGeom>
            <a:avLst/>
            <a:gdLst>
              <a:gd name="connsiteX0" fmla="*/ 0 w 6172200"/>
              <a:gd name="connsiteY0" fmla="*/ 0 h 400110"/>
              <a:gd name="connsiteX1" fmla="*/ 375943 w 6172200"/>
              <a:gd name="connsiteY1" fmla="*/ 0 h 400110"/>
              <a:gd name="connsiteX2" fmla="*/ 1060496 w 6172200"/>
              <a:gd name="connsiteY2" fmla="*/ 0 h 400110"/>
              <a:gd name="connsiteX3" fmla="*/ 1559883 w 6172200"/>
              <a:gd name="connsiteY3" fmla="*/ 0 h 400110"/>
              <a:gd name="connsiteX4" fmla="*/ 2120992 w 6172200"/>
              <a:gd name="connsiteY4" fmla="*/ 0 h 400110"/>
              <a:gd name="connsiteX5" fmla="*/ 2805545 w 6172200"/>
              <a:gd name="connsiteY5" fmla="*/ 0 h 400110"/>
              <a:gd name="connsiteX6" fmla="*/ 3304933 w 6172200"/>
              <a:gd name="connsiteY6" fmla="*/ 0 h 400110"/>
              <a:gd name="connsiteX7" fmla="*/ 3742598 w 6172200"/>
              <a:gd name="connsiteY7" fmla="*/ 0 h 400110"/>
              <a:gd name="connsiteX8" fmla="*/ 4241985 w 6172200"/>
              <a:gd name="connsiteY8" fmla="*/ 0 h 400110"/>
              <a:gd name="connsiteX9" fmla="*/ 4741372 w 6172200"/>
              <a:gd name="connsiteY9" fmla="*/ 0 h 400110"/>
              <a:gd name="connsiteX10" fmla="*/ 5240759 w 6172200"/>
              <a:gd name="connsiteY10" fmla="*/ 0 h 400110"/>
              <a:gd name="connsiteX11" fmla="*/ 6172200 w 6172200"/>
              <a:gd name="connsiteY11" fmla="*/ 0 h 400110"/>
              <a:gd name="connsiteX12" fmla="*/ 6172200 w 6172200"/>
              <a:gd name="connsiteY12" fmla="*/ 400110 h 400110"/>
              <a:gd name="connsiteX13" fmla="*/ 5672813 w 6172200"/>
              <a:gd name="connsiteY13" fmla="*/ 400110 h 400110"/>
              <a:gd name="connsiteX14" fmla="*/ 5235148 w 6172200"/>
              <a:gd name="connsiteY14" fmla="*/ 400110 h 400110"/>
              <a:gd name="connsiteX15" fmla="*/ 4550595 w 6172200"/>
              <a:gd name="connsiteY15" fmla="*/ 400110 h 400110"/>
              <a:gd name="connsiteX16" fmla="*/ 4174652 w 6172200"/>
              <a:gd name="connsiteY16" fmla="*/ 400110 h 400110"/>
              <a:gd name="connsiteX17" fmla="*/ 3551821 w 6172200"/>
              <a:gd name="connsiteY17" fmla="*/ 400110 h 400110"/>
              <a:gd name="connsiteX18" fmla="*/ 2990711 w 6172200"/>
              <a:gd name="connsiteY18" fmla="*/ 400110 h 400110"/>
              <a:gd name="connsiteX19" fmla="*/ 2491324 w 6172200"/>
              <a:gd name="connsiteY19" fmla="*/ 400110 h 400110"/>
              <a:gd name="connsiteX20" fmla="*/ 2053659 w 6172200"/>
              <a:gd name="connsiteY20" fmla="*/ 400110 h 400110"/>
              <a:gd name="connsiteX21" fmla="*/ 1369106 w 6172200"/>
              <a:gd name="connsiteY21" fmla="*/ 400110 h 400110"/>
              <a:gd name="connsiteX22" fmla="*/ 931441 w 6172200"/>
              <a:gd name="connsiteY22" fmla="*/ 400110 h 400110"/>
              <a:gd name="connsiteX23" fmla="*/ 0 w 6172200"/>
              <a:gd name="connsiteY23" fmla="*/ 400110 h 400110"/>
              <a:gd name="connsiteX24" fmla="*/ 0 w 6172200"/>
              <a:gd name="connsiteY24" fmla="*/ 0 h 40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172200" h="400110" extrusionOk="0">
                <a:moveTo>
                  <a:pt x="0" y="0"/>
                </a:moveTo>
                <a:cubicBezTo>
                  <a:pt x="91114" y="-16936"/>
                  <a:pt x="210173" y="35336"/>
                  <a:pt x="375943" y="0"/>
                </a:cubicBezTo>
                <a:cubicBezTo>
                  <a:pt x="541713" y="-35336"/>
                  <a:pt x="884732" y="9557"/>
                  <a:pt x="1060496" y="0"/>
                </a:cubicBezTo>
                <a:cubicBezTo>
                  <a:pt x="1236260" y="-9557"/>
                  <a:pt x="1327916" y="55069"/>
                  <a:pt x="1559883" y="0"/>
                </a:cubicBezTo>
                <a:cubicBezTo>
                  <a:pt x="1791850" y="-55069"/>
                  <a:pt x="1882467" y="40589"/>
                  <a:pt x="2120992" y="0"/>
                </a:cubicBezTo>
                <a:cubicBezTo>
                  <a:pt x="2359517" y="-40589"/>
                  <a:pt x="2658452" y="47110"/>
                  <a:pt x="2805545" y="0"/>
                </a:cubicBezTo>
                <a:cubicBezTo>
                  <a:pt x="2952638" y="-47110"/>
                  <a:pt x="3191571" y="35595"/>
                  <a:pt x="3304933" y="0"/>
                </a:cubicBezTo>
                <a:cubicBezTo>
                  <a:pt x="3418295" y="-35595"/>
                  <a:pt x="3644146" y="42060"/>
                  <a:pt x="3742598" y="0"/>
                </a:cubicBezTo>
                <a:cubicBezTo>
                  <a:pt x="3841050" y="-42060"/>
                  <a:pt x="4004351" y="37421"/>
                  <a:pt x="4241985" y="0"/>
                </a:cubicBezTo>
                <a:cubicBezTo>
                  <a:pt x="4479619" y="-37421"/>
                  <a:pt x="4565669" y="26842"/>
                  <a:pt x="4741372" y="0"/>
                </a:cubicBezTo>
                <a:cubicBezTo>
                  <a:pt x="4917075" y="-26842"/>
                  <a:pt x="5008065" y="36709"/>
                  <a:pt x="5240759" y="0"/>
                </a:cubicBezTo>
                <a:cubicBezTo>
                  <a:pt x="5473453" y="-36709"/>
                  <a:pt x="5926237" y="28189"/>
                  <a:pt x="6172200" y="0"/>
                </a:cubicBezTo>
                <a:cubicBezTo>
                  <a:pt x="6209142" y="159814"/>
                  <a:pt x="6142530" y="232775"/>
                  <a:pt x="6172200" y="400110"/>
                </a:cubicBezTo>
                <a:cubicBezTo>
                  <a:pt x="6068686" y="444062"/>
                  <a:pt x="5843935" y="355969"/>
                  <a:pt x="5672813" y="400110"/>
                </a:cubicBezTo>
                <a:cubicBezTo>
                  <a:pt x="5501691" y="444251"/>
                  <a:pt x="5423202" y="355733"/>
                  <a:pt x="5235148" y="400110"/>
                </a:cubicBezTo>
                <a:cubicBezTo>
                  <a:pt x="5047094" y="444487"/>
                  <a:pt x="4835958" y="371206"/>
                  <a:pt x="4550595" y="400110"/>
                </a:cubicBezTo>
                <a:cubicBezTo>
                  <a:pt x="4265232" y="429014"/>
                  <a:pt x="4263865" y="374929"/>
                  <a:pt x="4174652" y="400110"/>
                </a:cubicBezTo>
                <a:cubicBezTo>
                  <a:pt x="4085439" y="425291"/>
                  <a:pt x="3750841" y="336164"/>
                  <a:pt x="3551821" y="400110"/>
                </a:cubicBezTo>
                <a:cubicBezTo>
                  <a:pt x="3352801" y="464056"/>
                  <a:pt x="3217530" y="365148"/>
                  <a:pt x="2990711" y="400110"/>
                </a:cubicBezTo>
                <a:cubicBezTo>
                  <a:pt x="2763892" y="435072"/>
                  <a:pt x="2697332" y="386503"/>
                  <a:pt x="2491324" y="400110"/>
                </a:cubicBezTo>
                <a:cubicBezTo>
                  <a:pt x="2285316" y="413717"/>
                  <a:pt x="2263203" y="363262"/>
                  <a:pt x="2053659" y="400110"/>
                </a:cubicBezTo>
                <a:cubicBezTo>
                  <a:pt x="1844115" y="436958"/>
                  <a:pt x="1636118" y="345331"/>
                  <a:pt x="1369106" y="400110"/>
                </a:cubicBezTo>
                <a:cubicBezTo>
                  <a:pt x="1102094" y="454889"/>
                  <a:pt x="1082487" y="384087"/>
                  <a:pt x="931441" y="400110"/>
                </a:cubicBezTo>
                <a:cubicBezTo>
                  <a:pt x="780396" y="416133"/>
                  <a:pt x="443221" y="293423"/>
                  <a:pt x="0" y="400110"/>
                </a:cubicBezTo>
                <a:cubicBezTo>
                  <a:pt x="-43574" y="296197"/>
                  <a:pt x="36288" y="189341"/>
                  <a:pt x="0" y="0"/>
                </a:cubicBezTo>
                <a:close/>
              </a:path>
            </a:pathLst>
          </a:custGeom>
          <a:noFill/>
          <a:ln cap="rnd">
            <a:noFill/>
            <a:round/>
            <a:extLst>
              <a:ext uri="{C807C97D-BFC1-408E-A445-0C87EB9F89A2}">
                <ask:lineSketchStyleProps xmlns:ask="http://schemas.microsoft.com/office/drawing/2018/sketchyshapes" sd="320302369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仅限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CN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转账钱包</a:t>
            </a:r>
            <a:r>
              <a:rPr lang="zh-TW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CN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查询</a:t>
            </a: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0D06447-AA2E-420D-97BA-429F8339F836}"/>
              </a:ext>
            </a:extLst>
          </p:cNvPr>
          <p:cNvSpPr/>
          <p:nvPr/>
        </p:nvSpPr>
        <p:spPr>
          <a:xfrm>
            <a:off x="9773902" y="4976117"/>
            <a:ext cx="1503699" cy="57543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684A63A1-31CF-4E73-AC39-39A0FDCB71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068" y="2382108"/>
            <a:ext cx="918000" cy="11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724773"/>
      </p:ext>
    </p:extLst>
  </p:cSld>
  <p:clrMapOvr>
    <a:masterClrMapping/>
  </p:clrMapOvr>
</p:sld>
</file>

<file path=ppt/theme/theme1.xml><?xml version="1.0" encoding="utf-8"?>
<a:theme xmlns:a="http://schemas.openxmlformats.org/drawingml/2006/main" name="裁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裁剪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裁剪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TM10001105[[fn=裁剪]]</Template>
  <TotalTime>20319</TotalTime>
  <Words>1609</Words>
  <Application>Microsoft Office PowerPoint</Application>
  <PresentationFormat>寬螢幕</PresentationFormat>
  <Paragraphs>159</Paragraphs>
  <Slides>23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23</vt:i4>
      </vt:variant>
    </vt:vector>
  </HeadingPairs>
  <TitlesOfParts>
    <vt:vector size="29" baseType="lpstr">
      <vt:lpstr>微軟正黑體</vt:lpstr>
      <vt:lpstr>微軟正黑體 (標題)</vt:lpstr>
      <vt:lpstr>Arial</vt:lpstr>
      <vt:lpstr>Calibri</vt:lpstr>
      <vt:lpstr>Franklin Gothic Book</vt:lpstr>
      <vt:lpstr>裁剪</vt:lpstr>
      <vt:lpstr>PowerPoint 簡報</vt:lpstr>
      <vt:lpstr>Directory</vt:lpstr>
      <vt:lpstr>玩家管理-玩家列表 </vt:lpstr>
      <vt:lpstr>玩家管理-玩家列表</vt:lpstr>
      <vt:lpstr>玩家管理-下注纪录</vt:lpstr>
      <vt:lpstr>玩家管理-下注纪录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PC版后台功能与操作方式</dc:title>
  <dc:creator>user</dc:creator>
  <cp:lastModifiedBy>Tai Lin</cp:lastModifiedBy>
  <cp:revision>319</cp:revision>
  <dcterms:created xsi:type="dcterms:W3CDTF">2018-08-06T08:31:48Z</dcterms:created>
  <dcterms:modified xsi:type="dcterms:W3CDTF">2024-12-13T08:18:09Z</dcterms:modified>
</cp:coreProperties>
</file>